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tags/tag3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8" r:id="rId4"/>
    <p:sldMasterId id="2147483710" r:id="rId5"/>
    <p:sldMasterId id="2147483722" r:id="rId6"/>
    <p:sldMasterId id="2147483734" r:id="rId7"/>
    <p:sldMasterId id="2147483746" r:id="rId8"/>
    <p:sldMasterId id="2147483758" r:id="rId9"/>
    <p:sldMasterId id="2147483770" r:id="rId10"/>
    <p:sldMasterId id="2147483782" r:id="rId11"/>
    <p:sldMasterId id="2147483794" r:id="rId12"/>
    <p:sldMasterId id="2147483818" r:id="rId13"/>
    <p:sldMasterId id="2147483854" r:id="rId14"/>
    <p:sldMasterId id="2147483878" r:id="rId15"/>
    <p:sldMasterId id="2147483903" r:id="rId16"/>
    <p:sldMasterId id="2147483915" r:id="rId17"/>
    <p:sldMasterId id="2147483927" r:id="rId18"/>
    <p:sldMasterId id="2147483939" r:id="rId19"/>
    <p:sldMasterId id="2147483951" r:id="rId20"/>
  </p:sldMasterIdLst>
  <p:notesMasterIdLst>
    <p:notesMasterId r:id="rId111"/>
  </p:notesMasterIdLst>
  <p:handoutMasterIdLst>
    <p:handoutMasterId r:id="rId112"/>
  </p:handoutMasterIdLst>
  <p:sldIdLst>
    <p:sldId id="400" r:id="rId21"/>
    <p:sldId id="407" r:id="rId22"/>
    <p:sldId id="408" r:id="rId23"/>
    <p:sldId id="270" r:id="rId24"/>
    <p:sldId id="271" r:id="rId25"/>
    <p:sldId id="272" r:id="rId26"/>
    <p:sldId id="273" r:id="rId27"/>
    <p:sldId id="282" r:id="rId28"/>
    <p:sldId id="281" r:id="rId29"/>
    <p:sldId id="397" r:id="rId30"/>
    <p:sldId id="399" r:id="rId31"/>
    <p:sldId id="398" r:id="rId32"/>
    <p:sldId id="274" r:id="rId33"/>
    <p:sldId id="279" r:id="rId34"/>
    <p:sldId id="395" r:id="rId35"/>
    <p:sldId id="396" r:id="rId36"/>
    <p:sldId id="275" r:id="rId37"/>
    <p:sldId id="276" r:id="rId38"/>
    <p:sldId id="277" r:id="rId39"/>
    <p:sldId id="278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359" r:id="rId48"/>
    <p:sldId id="360" r:id="rId49"/>
    <p:sldId id="291" r:id="rId50"/>
    <p:sldId id="384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87" r:id="rId60"/>
    <p:sldId id="388" r:id="rId61"/>
    <p:sldId id="389" r:id="rId62"/>
    <p:sldId id="390" r:id="rId63"/>
    <p:sldId id="391" r:id="rId64"/>
    <p:sldId id="302" r:id="rId65"/>
    <p:sldId id="313" r:id="rId66"/>
    <p:sldId id="303" r:id="rId67"/>
    <p:sldId id="304" r:id="rId68"/>
    <p:sldId id="305" r:id="rId69"/>
    <p:sldId id="306" r:id="rId70"/>
    <p:sldId id="309" r:id="rId71"/>
    <p:sldId id="310" r:id="rId72"/>
    <p:sldId id="337" r:id="rId73"/>
    <p:sldId id="307" r:id="rId74"/>
    <p:sldId id="409" r:id="rId75"/>
    <p:sldId id="308" r:id="rId76"/>
    <p:sldId id="338" r:id="rId77"/>
    <p:sldId id="392" r:id="rId78"/>
    <p:sldId id="264" r:id="rId79"/>
    <p:sldId id="257" r:id="rId80"/>
    <p:sldId id="261" r:id="rId81"/>
    <p:sldId id="385" r:id="rId82"/>
    <p:sldId id="393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75" r:id="rId94"/>
    <p:sldId id="383" r:id="rId95"/>
    <p:sldId id="386" r:id="rId96"/>
    <p:sldId id="315" r:id="rId97"/>
    <p:sldId id="345" r:id="rId98"/>
    <p:sldId id="346" r:id="rId99"/>
    <p:sldId id="316" r:id="rId100"/>
    <p:sldId id="317" r:id="rId101"/>
    <p:sldId id="318" r:id="rId102"/>
    <p:sldId id="319" r:id="rId103"/>
    <p:sldId id="332" r:id="rId104"/>
    <p:sldId id="321" r:id="rId105"/>
    <p:sldId id="401" r:id="rId106"/>
    <p:sldId id="403" r:id="rId107"/>
    <p:sldId id="348" r:id="rId108"/>
    <p:sldId id="347" r:id="rId109"/>
    <p:sldId id="410" r:id="rId11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3" autoAdjust="0"/>
    <p:restoredTop sz="77675" autoAdjust="0"/>
  </p:normalViewPr>
  <p:slideViewPr>
    <p:cSldViewPr>
      <p:cViewPr varScale="1">
        <p:scale>
          <a:sx n="90" d="100"/>
          <a:sy n="90" d="100"/>
        </p:scale>
        <p:origin x="195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258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handoutMaster" Target="handoutMasters/handoutMaster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113" Type="http://schemas.openxmlformats.org/officeDocument/2006/relationships/presProps" Target="presProps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59" Type="http://schemas.openxmlformats.org/officeDocument/2006/relationships/slide" Target="slides/slide39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54" Type="http://schemas.openxmlformats.org/officeDocument/2006/relationships/slide" Target="slides/slide34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14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theme" Target="theme/theme1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5.xml"/><Relationship Id="rId46" Type="http://schemas.openxmlformats.org/officeDocument/2006/relationships/slide" Target="slides/slide26.xml"/><Relationship Id="rId67" Type="http://schemas.openxmlformats.org/officeDocument/2006/relationships/slide" Target="slides/slide47.xml"/><Relationship Id="rId116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62" Type="http://schemas.openxmlformats.org/officeDocument/2006/relationships/slide" Target="slides/slide42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11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A67D7-601B-491F-9910-C3F4B137B75F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9152F-A768-4EEB-915C-C4BA512DAF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557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3366E00-286D-44E2-A9D5-9D707F69FCB3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8668C45-6D54-4702-ACDC-DEDAB1C8B6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157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58" indent="-285715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58" indent="-228571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01" indent="-228571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44" indent="-228571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288" indent="-22857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431" indent="-22857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574" indent="-22857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717" indent="-22857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99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66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0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BA08D74-DB4E-44E3-B3B6-4AA149F55224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64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FF4EF79-86ED-4436-8CA4-FF54149BA10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5AA068-CF44-4753-B769-6D4B79E7ABCE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movement in psychology founded in Germany in 1912, seeking to explain perceptions in terms of gestalts rather than by analyzing their constituents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5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668C45-6D54-4702-ACDC-DEDAB1C8B62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9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AC378AF-D322-4BF9-92FE-F60462D62754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38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FD80276-5254-441B-90AA-E7E18FFC9C5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5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CAAD62-FDBD-4379-B125-5B09C06FB2B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B28DE55-9D7B-498F-BE36-21B23BBEA1B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BEBE0-7CCD-A241-9BF2-ABF71AEDD595}" type="slidenum">
              <a:rPr lang="en-US"/>
              <a:pPr/>
              <a:t>2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20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84B7013-06CF-4C74-8F88-C20A72F3B61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059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AA51644-53E8-4201-BDAC-A39918AC477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23DAC63-EB03-4312-8AB4-C6D87AD98DC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27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344C48-078B-40D4-94E8-35942E355D0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14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08B98D1-9646-455E-9737-CD058E13D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41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91D1B09-8208-44EC-89EA-BCE43A954EC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3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A3BD0D8-9C11-4232-B4FE-8CF3C20432C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Profile/vase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06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BAD1EF9-1340-47A8-B856-A33CF20918BF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8B1B414-2436-4CA6-972A-0A2D865C8DA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03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3F19CC7-E387-4BF4-9961-D307398B009C}" type="slidenum">
              <a:rPr lang="en-US" sz="1200" b="0">
                <a:solidFill>
                  <a:prstClr val="black"/>
                </a:solidFill>
              </a:rPr>
              <a:pPr/>
              <a:t>28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elevator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3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A1EED4C-AB7A-45CE-9369-B95C55DE0915}" type="slidenum">
              <a:rPr lang="en-US" sz="1200" b="0">
                <a:solidFill>
                  <a:prstClr val="black"/>
                </a:solidFill>
              </a:rPr>
              <a:pPr/>
              <a:t>29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Proximity cue disambiguated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5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DB83283-B234-4EB7-990F-6155BC7C1FDF}" type="slidenum">
              <a:rPr lang="en-US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5F4BA4-DD66-4DBC-9590-DA2A979B3B82}" type="slidenum">
              <a:rPr lang="en-US" sz="13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3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6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0AED2C-C5A7-FF44-B87E-C68460A23021}" type="slidenum">
              <a:rPr lang="en-US"/>
              <a:pPr/>
              <a:t>3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30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02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52C9192-944E-43D5-AFCC-EC487AF0941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15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33F668D-D252-4270-889F-0EDB19D4E87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5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86BB99-27E3-460A-A168-FEE4AC09C1B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9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9D03960-21F1-4D55-A7B2-A5FF12BEEF5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07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1D5DC12-E450-46B0-8017-CF460C824F8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9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8B3B54D-EE86-4054-8454-81B2F974C2D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98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A995B3E-214B-4880-A17E-1105D97CF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471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9B1E71-B85D-4C87-9DD0-DAF76B8ED1D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50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6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4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46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63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956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3C6F719-2A11-476F-990D-923728009773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070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FCC9755-E4C7-484F-A9E0-357A070DC3C4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0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9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45711-5064-478A-BBB2-F8588BC0BD3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210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FC991BB-B2BA-402F-B7B6-76C51589587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359FCEA-BBF6-4C71-9AB7-CD40BB1E5E0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69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B3EA6DD-B732-4192-88A1-A6DBF13E989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407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E2068A5-2B99-4E11-AB5C-755F5B4AE4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C987F44-4556-43F4-A6E1-95EEE6D1B69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37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component of vision involves organizing image information into meaningful assemblies.</a:t>
            </a: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B1203D3-86AE-49B7-8B65-64C24ED2B2B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98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8BAF94-038D-423E-B1B7-7F419C83E5F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72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2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3722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774CB13-120F-4DAC-AED1-8060EB70DDA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320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28B4388-E919-4A40-B67D-E690A149638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CB3B364-11E9-4318-B6B2-3CF18252348F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98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A42255F-DBDF-4E75-91B8-4506406AA68E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892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4EB4F17-83AA-46C6-8F53-9FA46449285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8B6CBD4-7580-4BF0-A77E-5E8E341BF135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943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6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6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EEC8F9-771F-42D1-84FE-6421A8C90DB4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233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6510507-5D53-4CD8-8574-286A90CC5B96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61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6197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9F1D42B-5D8D-4408-BDAB-C4251C9CE93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983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4001A1B-A0CD-4A87-82BA-372E4503E08D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78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40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840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87B93E5-9D39-4D07-A864-4C2D001EC7A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960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8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78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6389CE7-0552-421C-9EAD-8267410F30F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93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0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25C4361-8462-4F25-A670-32F9596F3EC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9A5225D-F4EC-4568-BE97-7D7C655B561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33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66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C24FD1-E43E-4081-AD9C-FDF55E2EA0E8}" type="slidenum">
              <a:rPr lang="en-US" sz="1200" b="0">
                <a:solidFill>
                  <a:prstClr val="black"/>
                </a:solidFill>
              </a:rPr>
              <a:pPr/>
              <a:t>64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690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CDAD0EB-30C0-4601-9ABE-24A839852380}" type="slidenum">
              <a:rPr lang="en-US" sz="1200" b="0">
                <a:solidFill>
                  <a:prstClr val="black"/>
                </a:solidFill>
              </a:rPr>
              <a:pPr/>
              <a:t>65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10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196055D-6580-4DED-A49F-192F36559E27}" type="slidenum">
              <a:rPr lang="en-US" sz="1200" b="0">
                <a:solidFill>
                  <a:prstClr val="black"/>
                </a:solidFill>
              </a:rPr>
              <a:pPr/>
              <a:t>66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8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FDA7BE2-456C-4B2A-BC22-DDEAEFFFE13F}" type="slidenum">
              <a:rPr lang="en-US" sz="1200" b="0">
                <a:solidFill>
                  <a:prstClr val="black"/>
                </a:solidFill>
              </a:rPr>
              <a:pPr/>
              <a:t>67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85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6B27330-78AC-41E2-BB6B-2C409ADBF353}" type="slidenum">
              <a:rPr lang="en-US" sz="1200" b="0">
                <a:solidFill>
                  <a:prstClr val="black"/>
                </a:solidFill>
              </a:rPr>
              <a:pPr/>
              <a:t>68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659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7DFD480-00B6-4642-928B-0D530993AE2D}" type="slidenum">
              <a:rPr lang="en-US" sz="1200" b="0">
                <a:solidFill>
                  <a:prstClr val="black"/>
                </a:solidFill>
              </a:rPr>
              <a:pPr/>
              <a:t>69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282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002A8FC-D5AA-41D5-862D-B676F797180D}" type="slidenum">
              <a:rPr lang="en-US" sz="1200" b="0">
                <a:solidFill>
                  <a:prstClr val="black"/>
                </a:solidFill>
              </a:rPr>
              <a:pPr/>
              <a:t>70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177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355A9AF-4FDC-4F5F-B68B-B10EB41BECC3}" type="slidenum">
              <a:rPr lang="en-US" sz="1200" b="0">
                <a:solidFill>
                  <a:prstClr val="black"/>
                </a:solidFill>
              </a:rPr>
              <a:pPr/>
              <a:t>71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363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7858735-8274-4694-8ABA-0853E3A9B6CD}" type="slidenum">
              <a:rPr lang="en-US" sz="1200" b="0">
                <a:solidFill>
                  <a:prstClr val="black"/>
                </a:solidFill>
              </a:rPr>
              <a:pPr/>
              <a:t>72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757C83D-A72E-41B3-950D-4DE9EC42FF7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25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B0606AC-57E8-4EE9-99A4-0A265319DEA6}" type="slidenum">
              <a:rPr lang="en-US" sz="1200" b="0">
                <a:solidFill>
                  <a:prstClr val="black"/>
                </a:solidFill>
              </a:rPr>
              <a:pPr/>
              <a:t>73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426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1A72DA8-FDFE-488B-8828-A43CBD407934}" type="slidenum">
              <a:rPr lang="en-US" sz="1200" b="0">
                <a:solidFill>
                  <a:prstClr val="black"/>
                </a:solidFill>
              </a:rPr>
              <a:pPr/>
              <a:t>74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395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952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245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F5CB2CF-CF95-418A-8940-649744CAEB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2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Gaussian kernel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465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55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47F6AD3-2AAF-488F-A585-FDBA27C07E8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92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F975D8E-CFFE-41E0-8501-CB162437617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69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80E6451-E562-4378-A93F-76BCC119729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9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C281BC8-6D0A-4586-B472-A4C47C55380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598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5A6CCE8-3344-4EFC-B302-37D14742803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Want cut(A,B) to be small and </a:t>
            </a:r>
            <a:r>
              <a:rPr lang="en-US" dirty="0" err="1" smtClean="0"/>
              <a:t>assoc</a:t>
            </a:r>
            <a:r>
              <a:rPr lang="en-US" dirty="0" smtClean="0"/>
              <a:t>(A,V), </a:t>
            </a:r>
            <a:r>
              <a:rPr lang="en-US" dirty="0" err="1" smtClean="0"/>
              <a:t>assoc</a:t>
            </a:r>
            <a:r>
              <a:rPr lang="en-US" dirty="0" smtClean="0"/>
              <a:t>(B,V) to be big – </a:t>
            </a:r>
            <a:r>
              <a:rPr lang="en-US" dirty="0" err="1" smtClean="0"/>
              <a:t>assoc</a:t>
            </a:r>
            <a:r>
              <a:rPr lang="en-US" dirty="0" smtClean="0"/>
              <a:t> can be thought of as size of cluster.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242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2E753D8-BFB4-435D-BADF-086299E05559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Color</a:t>
            </a:r>
            <a:r>
              <a:rPr lang="en-US" baseline="0" dirty="0" smtClean="0"/>
              <a:t> + position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304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5775D5F-D433-4EA4-8765-8A72A42F816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62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98389-6E3D-4732-9BF6-F7E494E2C08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518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75000"/>
              <a:buFont typeface="Wingdings" pitchFamily="2" charset="2"/>
              <a:buChar char="n"/>
            </a:pPr>
            <a:fld id="{AB27CE01-630B-431F-8D9D-381092F4277C}" type="slidenum">
              <a:rPr lang="en-US">
                <a:solidFill>
                  <a:prstClr val="black"/>
                </a:solidFill>
                <a:latin typeface="Arial Narrow" pitchFamily="34" charset="0"/>
              </a:rPr>
              <a:pPr algn="r" rtl="0" fontAlgn="base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75000"/>
                <a:buFont typeface="Wingdings" pitchFamily="2" charset="2"/>
                <a:buChar char="n"/>
              </a:pPr>
              <a:t>88</a:t>
            </a:fld>
            <a:endParaRPr lang="en-US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2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One</a:t>
            </a:r>
            <a:r>
              <a:rPr lang="en-US" baseline="0" dirty="0" smtClean="0"/>
              <a:t> hypothesis: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"angles in“ usually corresponds to an object which is closer, and "angles out" usually corresponds to an object which is far away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5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0B225B-5AB3-4A29-95A2-69D2F2DE26D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521116-D7D5-4DDB-8BD4-C6003B30C8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DCAF259-FD6E-4A9C-8995-DE048F8640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BF1D790-D935-4426-8FB3-96F0D99AD6F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B5D9ECC-527B-4608-8AC3-6E0A60E041B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6A132F-02B1-40D4-8C20-FCB5D5B45C8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3D75D14-1B0B-4B52-9A08-1E2E3BE4FF7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2366744-2AA0-4C3A-ADAC-DB2CE77AB9D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26491D-FF7B-4BBD-9B23-64618C824B1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9CB9AB6-4FBA-4BAE-BD39-DDA4BA0292A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B75055C-02E1-4205-8F66-EBC54248C97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D0A8F9C-5BFA-4F25-A4E7-74E0DDF3CB3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B13B6-8D3F-4118-AFBE-8701A36154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799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943FF-F0B3-48AD-9DA5-75664BA892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534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04160-3AF1-48B0-9979-C6CC2CCE67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965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47F7F-6BBD-48E5-9635-08832A51B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423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2591C-3F35-4DF5-A3D1-30390E208D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81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64D03-3B02-4CBB-A9D0-577CA08EC0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834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B682E-A7FE-4240-A6D0-34926985DC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10378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DBBC3-15D1-49D6-9CD7-BD6EE21A6C3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39547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B4AA7-0DA4-446B-AFD6-C3AE97C4C2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6516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B5792-440C-4279-A885-3B90E0A68D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5560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8E387-7FB4-4088-A864-714A5BB327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83311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B13B6-8D3F-4118-AFBE-8701A36154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9707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943FF-F0B3-48AD-9DA5-75664BA892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64648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04160-3AF1-48B0-9979-C6CC2CCE67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13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47F7F-6BBD-48E5-9635-08832A51B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4306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2591C-3F35-4DF5-A3D1-30390E208D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4832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64D03-3B02-4CBB-A9D0-577CA08EC0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8245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B682E-A7FE-4240-A6D0-34926985DC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10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DBBC3-15D1-49D6-9CD7-BD6EE21A6C3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596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B4AA7-0DA4-446B-AFD6-C3AE97C4C2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3769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B5792-440C-4279-A885-3B90E0A68D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0976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8E387-7FB4-4088-A864-714A5BB327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34974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764AD-B627-4FAB-8278-79202E3EFC5A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5102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F7AA1-036F-43AA-99CC-D7DC9D7664E0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935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5832C-BEE1-45C9-A75E-304AFBB779D3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48682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32B84-C82B-4651-9569-15FE945D04C1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803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4D958-B430-4060-8A24-96AC1177D4FC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3056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63A2F-A8BF-45CD-95E8-8D2940F48EC0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2770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BBC0C-E1E6-47FA-9770-1D1165BBE4BE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418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DF53A-D943-4E62-91FB-4339B4CD129C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1617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6F5C4-F7E8-4DAB-832A-F849CA1B912D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4241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F4DF2-B469-4438-848F-232DD0D25D91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402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6FCA5-746F-4D85-A574-700631694DFF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8176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D00A51-E2B6-40EA-89CA-65D2FEED9DF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0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5E0BDC-6012-4537-9C4A-4E69E4FC6BF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812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3599A-6B0B-4364-AF2D-9524561CD80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264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EA05E-2B9B-45C6-92CE-F9A83426F25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63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54D22D-8849-4150-967E-A849826CAE7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758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86956C-2E58-47B7-9426-00423E7C97F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303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016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7793E-AC1C-4B61-A6A8-D8ED8D6160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31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78B23E-856A-4E35-B45E-650C24196E0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538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CC1A89-88A7-4614-94E8-F48B4E0F6D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948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A7B3A-23B1-456B-80C6-956B2DAA2FD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7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D00A51-E2B6-40EA-89CA-65D2FEED9DF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0664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5E0BDC-6012-4537-9C4A-4E69E4FC6BF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812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3599A-6B0B-4364-AF2D-9524561CD80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264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EA05E-2B9B-45C6-92CE-F9A83426F25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63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54D22D-8849-4150-967E-A849826CAE7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758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86956C-2E58-47B7-9426-00423E7C97F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303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016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7793E-AC1C-4B61-A6A8-D8ED8D6160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3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78B23E-856A-4E35-B45E-650C24196E0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538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CC1A89-88A7-4614-94E8-F48B4E0F6D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9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A7B3A-23B1-456B-80C6-956B2DAA2FD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727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F340B-07B9-432D-8A90-7B24D265BB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59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1EAD8-90E0-408A-B14C-55F5922C252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355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EE954B-E92E-4B55-AAF9-2633E7D25E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7322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94290-3335-4BE1-8528-9FD23670BA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51226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7BA27-A15E-4043-B875-D1AEE23E72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33438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B8325-9CC1-461F-9EC1-E0DFD2A4D6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2148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4D0D1-B572-4BEB-8CBA-809DDC06EC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2255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B82E9-74AA-40C2-9F93-D41DBD0E3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1479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BEBC1-0CF5-40B9-849A-2A2D5088F7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93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1A917-DED6-420F-AB89-71DCC74F1C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6185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7C4BE-810B-49B1-B651-7730B3903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5442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7655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733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8702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3813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2202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9070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0134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7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2676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5930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155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925A9EB-88F7-4662-8C55-F580AA51E36F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17E18B-52EE-4522-BF05-96BC36E7016B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EF55007-C91B-4A45-95C0-2B1DE79B2081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7EF1B91-A485-4085-8E73-2CB5EF7D0972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6680A97-1CA9-453B-AB9B-B65DC753399D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F1694C7-AF5A-42A4-A032-D795907E8EC6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C209203-75D7-4CBC-A0FA-5F44ACC00C22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04FF977-C01C-42A8-82A0-C84D00CF17BF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BAA7077-88F3-43DA-817E-EC5166B7B643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FE213DD-FB56-4628-85CE-A5696486BF58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2C585EC-E484-441B-82AC-41EEB75CE33E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5ECAF5-BE03-4CA8-91DF-CEC842CF6BE2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AE62E84-6A16-42E2-B587-182B90F36700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3726EB3-C8F0-4D98-9879-B8831D1331E3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1658070-DB7D-43E8-A393-B15C3F4A646E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0966AD7-A744-4208-9604-9D7FA60E2053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0FC0DFC-EBFF-4F9F-81D1-54503261778E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5867995-651A-48EF-8E3A-A5387D395BA9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D1E1AA-D4F9-45AB-AC49-254FFEBFC308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9D00A51-E2B6-40EA-89CA-65D2FEED9DF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05E0BDC-6012-4537-9C4A-4E69E4FC6BF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A63599A-6B0B-4364-AF2D-9524561CD80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C3EA05E-2B9B-45C6-92CE-F9A83426F25D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54D22D-8849-4150-967E-A849826CAE7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686956C-2E58-47B7-9426-00423E7C97F7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A67793E-AC1C-4B61-A6A8-D8ED8D6160CB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C78B23E-856A-4E35-B45E-650C24196E0D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3CC1A89-88A7-4614-94E8-F48B4E0F6D97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64A7B3A-23B1-456B-80C6-956B2DAA2FD8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9C09863-F85B-44F1-946E-C51D8C79042D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0C529A5-8237-4460-AAF3-41D1196B48A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6396882-5FEB-49AC-9285-130381B5AAFA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8C51-27AB-44CE-A5E6-D7006CC8F94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9F6AAAF-DDAF-4C69-9A13-6E4B9B853BC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7BDCFE6-A8A5-4A57-99AB-09A39EBAC3D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7021E67-B2B0-413D-9CD5-480F3BA98A3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0B8672-B516-4482-B9B2-E5EA89835FC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20BAB38-74C9-4594-9745-B60EEA6EDCB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3991699-579A-4150-8D08-D73C25D7870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15E759-1B4B-4DAC-938D-A996E2490770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3F6F23-9A93-4B18-8FAC-D31BE0575D20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011C051-F5C8-4AFF-B780-B789DC0871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CACC239-5C2E-4C73-8078-C86FFB4404D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E975F85-212E-4F20-9B5D-CE56DB3ED62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EACBC1E-00E0-48E7-9C24-75AD7D470AF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A2C3185-F2EE-43C4-B765-D39616043A5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347BFF-A65D-458A-B9FB-57181EDC7F5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92EACD7-FB10-43B8-9146-16A7FAA33CB2}" type="slidenum"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ACBB1D6-CC6A-4E8F-8AC3-1EC44BBCEB0E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1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ACBB1D6-CC6A-4E8F-8AC3-1EC44BBCEB0E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5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09192F3-AA90-43CC-B624-B6B6DDFB5998}" type="slidenum">
              <a:rPr lang="x-non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A8D04F-F664-41E7-A8AC-804E9F6B748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A8D04F-F664-41E7-A8AC-804E9F6B748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E5EBEA-C4C0-4A64-9B9B-3BBF4355055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5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633A821E-B77A-4C4D-A36F-8D72A05AB943}" type="slidenum">
              <a:rPr lang="x-none" kern="1200">
                <a:solidFill>
                  <a:srgbClr val="000000"/>
                </a:solidFill>
                <a:ea typeface="+mn-ea"/>
                <a:cs typeface="Arial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31E55AB-C197-4BE2-BC53-94C87CCAE4FB}" type="slidenum">
              <a:rPr lang="x-none" kern="1200">
                <a:solidFill>
                  <a:srgbClr val="000000"/>
                </a:solidFill>
                <a:ea typeface="+mn-ea"/>
                <a:cs typeface="Arial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E1A8D04F-F664-41E7-A8AC-804E9F6B748C}" type="slidenum">
              <a:rPr lang="en-US" kern="1200"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4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</a:endParaRPr>
          </a:p>
        </p:txBody>
      </p:sp>
      <p:sp>
        <p:nvSpPr>
          <p:cNvPr id="64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</a:endParaRPr>
          </a:p>
        </p:txBody>
      </p:sp>
      <p:sp>
        <p:nvSpPr>
          <p:cNvPr id="64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7F51EC72-4C78-49D9-8972-E5590E4064D9}" type="slidenum">
              <a:rPr lang="en-US" kern="1200">
                <a:solidFill>
                  <a:srgbClr val="000000"/>
                </a:solidFill>
                <a:ea typeface="+mn-ea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</a:endParaRPr>
          </a:p>
        </p:txBody>
      </p:sp>
      <p:sp>
        <p:nvSpPr>
          <p:cNvPr id="64205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311327A3-A89A-4937-BC7E-D5F66E69E169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hyperlink" Target="http://chicagoist.com/attachments/chicagoist_alicia/GEESE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wmf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://ttic.uchicago.edu/~xren/research/iccv2003/" TargetMode="Externa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.xml"/><Relationship Id="rId6" Type="http://schemas.openxmlformats.org/officeDocument/2006/relationships/image" Target="../media/image75.png"/><Relationship Id="rId5" Type="http://schemas.openxmlformats.org/officeDocument/2006/relationships/image" Target="../media/image72.jpeg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dei.polimi.it/matteucc/Clustering/tutorial_html/AppletKM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2.jpeg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96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26" Type="http://schemas.openxmlformats.org/officeDocument/2006/relationships/image" Target="../media/image38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5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24" Type="http://schemas.openxmlformats.org/officeDocument/2006/relationships/image" Target="../media/image36.jpe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23" Type="http://schemas.openxmlformats.org/officeDocument/2006/relationships/image" Target="../media/image35.jpeg"/><Relationship Id="rId28" Type="http://schemas.openxmlformats.org/officeDocument/2006/relationships/image" Target="../media/image40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Relationship Id="rId22" Type="http://schemas.openxmlformats.org/officeDocument/2006/relationships/image" Target="../media/image34.jpeg"/><Relationship Id="rId27" Type="http://schemas.openxmlformats.org/officeDocument/2006/relationships/image" Target="../media/image3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8.xml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10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9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washington.edu/education/courses/455/03wi/readings/Ncut.pdf" TargetMode="External"/><Relationship Id="rId3" Type="http://schemas.openxmlformats.org/officeDocument/2006/relationships/slideLayout" Target="../slideLayouts/slideLayout97.xml"/><Relationship Id="rId7" Type="http://schemas.openxmlformats.org/officeDocument/2006/relationships/image" Target="../media/image114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1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gif"/><Relationship Id="rId3" Type="http://schemas.openxmlformats.org/officeDocument/2006/relationships/image" Target="../media/image130.png"/><Relationship Id="rId7" Type="http://schemas.openxmlformats.org/officeDocument/2006/relationships/image" Target="../media/image134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666875"/>
            <a:ext cx="9144000" cy="1470025"/>
          </a:xfrm>
        </p:spPr>
        <p:txBody>
          <a:bodyPr/>
          <a:lstStyle/>
          <a:p>
            <a:r>
              <a:rPr lang="en-US" altLang="en-US" sz="4800" dirty="0" smtClean="0">
                <a:ea typeface="ＭＳ Ｐゴシック" panose="020B0600070205080204" pitchFamily="34" charset="-128"/>
              </a:rPr>
              <a:t>Segmentation and Grouping</a:t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April 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19</a:t>
            </a:r>
            <a:r>
              <a:rPr lang="en-US" altLang="en-US" sz="3600" baseline="30000" dirty="0" smtClean="0">
                <a:ea typeface="ＭＳ Ｐゴシック" panose="020B0600070205080204" pitchFamily="34" charset="-128"/>
              </a:rPr>
              <a:t>th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2018</a:t>
            </a:r>
            <a:endParaRPr lang="en-US" altLang="en-US" sz="36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Yong Jae Lee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11374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Muller-</a:t>
            </a:r>
            <a:r>
              <a:rPr lang="en-US" dirty="0" err="1" smtClean="0"/>
              <a:t>Lyer</a:t>
            </a:r>
            <a:r>
              <a:rPr lang="en-US" dirty="0" smtClean="0"/>
              <a:t> illusion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 l="13467" t="39804" r="59001" b="34314"/>
          <a:stretch>
            <a:fillRect/>
          </a:stretch>
        </p:blipFill>
        <p:spPr bwMode="auto">
          <a:xfrm>
            <a:off x="2454275" y="2528900"/>
            <a:ext cx="396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Devi Parikh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5678740" y="1981200"/>
            <a:ext cx="990600" cy="3581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4048" y="1981200"/>
            <a:ext cx="990600" cy="3581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Muller-Lyer illusion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 l="13467" t="39804" r="59001" b="34314"/>
          <a:stretch>
            <a:fillRect/>
          </a:stretch>
        </p:blipFill>
        <p:spPr bwMode="auto">
          <a:xfrm>
            <a:off x="2454275" y="2528900"/>
            <a:ext cx="396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Devi Parikh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5678740" y="1981200"/>
            <a:ext cx="9906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4048" y="1981200"/>
            <a:ext cx="9906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Muller-Lyer illusion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 l="13467" t="39804" r="59001" b="34314"/>
          <a:stretch>
            <a:fillRect/>
          </a:stretch>
        </p:blipFill>
        <p:spPr bwMode="auto">
          <a:xfrm>
            <a:off x="2454275" y="2528900"/>
            <a:ext cx="396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Devi Parikh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54048" y="1981200"/>
            <a:ext cx="9906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78740" y="1981200"/>
            <a:ext cx="9906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0" y="2005161"/>
            <a:ext cx="2819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00400" y="3352800"/>
            <a:ext cx="2819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0" y="4319439"/>
            <a:ext cx="2819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162050" y="2370138"/>
            <a:ext cx="8229600" cy="1143000"/>
          </a:xfrm>
        </p:spPr>
        <p:txBody>
          <a:bodyPr/>
          <a:lstStyle/>
          <a:p>
            <a:pPr algn="l"/>
            <a:r>
              <a:rPr lang="en-US" sz="3200" smtClean="0"/>
              <a:t>What things should be grouped?</a:t>
            </a:r>
            <a:br>
              <a:rPr lang="en-US" sz="3200" smtClean="0"/>
            </a:br>
            <a:r>
              <a:rPr lang="en-US" sz="3200" smtClean="0"/>
              <a:t>What cues indicate groups?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Gestalt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Gestalt: whole or group</a:t>
            </a:r>
          </a:p>
          <a:p>
            <a:pPr lvl="1" eaLnBrk="1" hangingPunct="1"/>
            <a:r>
              <a:rPr lang="en-US" dirty="0" smtClean="0"/>
              <a:t>Whole is greater than sum of its parts</a:t>
            </a:r>
          </a:p>
          <a:p>
            <a:pPr lvl="1" eaLnBrk="1" hangingPunct="1"/>
            <a:r>
              <a:rPr lang="en-US" dirty="0" smtClean="0"/>
              <a:t>Relationships among parts can yield new properties/features</a:t>
            </a:r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sz="2800" dirty="0" smtClean="0"/>
              <a:t>Psychologists identified series of factors that predispose </a:t>
            </a:r>
            <a:r>
              <a:rPr lang="en-US" sz="2800" dirty="0" smtClean="0"/>
              <a:t>a set </a:t>
            </a:r>
            <a:r>
              <a:rPr lang="en-US" sz="2800" dirty="0" smtClean="0"/>
              <a:t>of elements to be grouped (by human visual system)</a:t>
            </a:r>
          </a:p>
          <a:p>
            <a:pPr eaLnBrk="1" hangingPunct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1069848"/>
            <a:ext cx="4474723" cy="457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46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Gestalt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5715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14.4 from Forsyth and Ponce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0" y="16002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38400" y="21336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2723631"/>
            <a:ext cx="4800600" cy="6446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38400" y="3360063"/>
            <a:ext cx="4800600" cy="678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38400" y="3962400"/>
            <a:ext cx="4800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551" y="1069848"/>
            <a:ext cx="2596068" cy="457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46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Gestalt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Devi Parikh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3048000" y="2185377"/>
            <a:ext cx="3276600" cy="11104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4200" y="3284740"/>
            <a:ext cx="3276600" cy="1211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46344" y="4419600"/>
            <a:ext cx="32766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Similarity</a:t>
            </a:r>
          </a:p>
        </p:txBody>
      </p:sp>
      <p:pic>
        <p:nvPicPr>
          <p:cNvPr id="29699" name="Picture 2" descr="http://whatscookingamerica.net/EdibleFlowers/LavenderFlow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2713" y="4341813"/>
            <a:ext cx="3249612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6" descr="http://www.pecorfamily.com/Blog_202006_2D06_2D21_20Fen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0400" y="1165225"/>
            <a:ext cx="2263775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8" descr="http://wwwdelivery.superstock.com/WI/223/1532/PreviewComp/SuperStock_1532R-083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7975" y="4524375"/>
            <a:ext cx="233203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10" descr="http://www.chicagoist.com/attachments/chicagoist_alicia/GEES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9113" y="1165225"/>
            <a:ext cx="4206875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1987550" y="6642100"/>
            <a:ext cx="99758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  <a:hlinkClick r:id="rId7"/>
              </a:rPr>
              <a:t>http://chicagoist.com/attachments/chicagoist_alicia/GEESE.jpg</a:t>
            </a: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, http://wwwdelivery.superstock.com/WI/223/1532/PreviewComp/SuperStock_1532R-0831.jpg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Kristen 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global-b2b-network.com/direct/dbimage/50158606/Glass_Va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06363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smtClean="0"/>
              <a:t>Symmetry</a:t>
            </a:r>
          </a:p>
        </p:txBody>
      </p:sp>
      <p:pic>
        <p:nvPicPr>
          <p:cNvPr id="30724" name="Picture 6" descr="http://www.doorexchange.net/Do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0188" y="1092200"/>
            <a:ext cx="18446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8" descr="http://middlezonemusings.com/wp-content/uploads/2007/03/eiffel-tow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0113" y="3173413"/>
            <a:ext cx="2382837" cy="317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10" descr="http://www.seedmagazine.com/news/uploads/attractive_articl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088" y="1128713"/>
            <a:ext cx="2216150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Box 7"/>
          <p:cNvSpPr txBox="1">
            <a:spLocks noChangeArrowheads="1"/>
          </p:cNvSpPr>
          <p:nvPr/>
        </p:nvSpPr>
        <p:spPr bwMode="auto">
          <a:xfrm>
            <a:off x="5334000" y="6642100"/>
            <a:ext cx="56229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http://seedmagazine.com/news/2006/10/beauty_is_in_the_processingtim.php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Common fate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84300"/>
            <a:ext cx="5030788" cy="34686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0" y="4926013"/>
            <a:ext cx="2746375" cy="2460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Image credit: Arthus-Bertrand (via F. Durand)</a:t>
            </a:r>
          </a:p>
        </p:txBody>
      </p:sp>
      <p:pic>
        <p:nvPicPr>
          <p:cNvPr id="31749" name="Picture 2" descr="http://www.lilano.de/catalog/images/traffic-berlin_200509DSC48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65738" y="1712913"/>
            <a:ext cx="4094162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Features and filters</a:t>
            </a:r>
          </a:p>
        </p:txBody>
      </p:sp>
      <p:pic>
        <p:nvPicPr>
          <p:cNvPr id="47107" name="Picture 4" descr="ed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6688" y="3141663"/>
            <a:ext cx="194627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5" descr="len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6688" y="1233488"/>
            <a:ext cx="194627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40088" y="1196975"/>
            <a:ext cx="2736850" cy="243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7" descr="fip18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3963" y="263683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8" descr="fip18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23963" y="134143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2" name="Picture 9" descr="fip18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23963" y="393858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3" name="Picture 10" descr="texture-0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03575" y="3719513"/>
            <a:ext cx="2216150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4" name="Picture 12" descr="stone_texture_for_tutorial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698875" y="4167188"/>
            <a:ext cx="2176463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5" name="Picture 11" descr="honeycomb-texture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311650" y="4906963"/>
            <a:ext cx="2176463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6" name="Text Box 13"/>
          <p:cNvSpPr txBox="1">
            <a:spLocks noChangeArrowheads="1"/>
          </p:cNvSpPr>
          <p:nvPr/>
        </p:nvSpPr>
        <p:spPr bwMode="auto">
          <a:xfrm>
            <a:off x="323850" y="5113872"/>
            <a:ext cx="3852863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Transforming and describing images; textures, </a:t>
            </a:r>
            <a:r>
              <a:rPr lang="en-US" sz="2800" dirty="0" smtClean="0"/>
              <a:t>edges</a:t>
            </a:r>
            <a:endParaRPr lang="en-US" sz="28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D534-EAF5-7340-9EBE-DE4DF80614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3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smtClean="0"/>
              <a:t>Proximity</a:t>
            </a:r>
          </a:p>
        </p:txBody>
      </p:sp>
      <p:pic>
        <p:nvPicPr>
          <p:cNvPr id="32771" name="Picture 2" descr="http://www.capital.edu/Resources/Images/outside6_0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01738"/>
            <a:ext cx="66675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3463925" y="6693878"/>
            <a:ext cx="88804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http://www.capital.edu/Resources/Images/outside6_035.jpg</a:t>
            </a:r>
          </a:p>
        </p:txBody>
      </p:sp>
      <p:pic>
        <p:nvPicPr>
          <p:cNvPr id="32773" name="Picture 4" descr="http://img.photobucket.com/albums/v338/CarolinaClay/OFC%20Blog/books.jpg"/>
          <p:cNvPicPr>
            <a:picLocks noChangeAspect="1" noChangeArrowheads="1"/>
          </p:cNvPicPr>
          <p:nvPr/>
        </p:nvPicPr>
        <p:blipFill>
          <a:blip r:embed="rId4"/>
          <a:srcRect t="46950" r="26448"/>
          <a:stretch>
            <a:fillRect/>
          </a:stretch>
        </p:blipFill>
        <p:spPr bwMode="auto">
          <a:xfrm>
            <a:off x="3359150" y="4013200"/>
            <a:ext cx="5703888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Illusory contours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14566" t="33333" r="24106" b="50417"/>
          <a:stretch>
            <a:fillRect/>
          </a:stretch>
        </p:blipFill>
        <p:spPr bwMode="auto">
          <a:xfrm>
            <a:off x="1103313" y="1895475"/>
            <a:ext cx="6858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4038600" y="6583363"/>
            <a:ext cx="8458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 </a:t>
            </a:r>
            <a:r>
              <a:rPr lang="en-US" sz="12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Vision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D. Marr, 1982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1212850" y="5510213"/>
            <a:ext cx="9448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Interesting tendency to explain by occlusion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 l="27695" t="32550" r="21661" b="31284"/>
          <a:stretch>
            <a:fillRect/>
          </a:stretch>
        </p:blipFill>
        <p:spPr bwMode="auto">
          <a:xfrm>
            <a:off x="1979613" y="654050"/>
            <a:ext cx="487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 l="30069" t="32550" r="22453" b="27667"/>
          <a:stretch>
            <a:fillRect/>
          </a:stretch>
        </p:blipFill>
        <p:spPr bwMode="auto">
          <a:xfrm>
            <a:off x="2417763" y="881063"/>
            <a:ext cx="457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1614488" y="5692775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Continuity, explanation by occlusion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 l="24530" t="28210" r="18497" b="19711"/>
          <a:stretch>
            <a:fillRect/>
          </a:stretch>
        </p:blipFill>
        <p:spPr bwMode="auto">
          <a:xfrm>
            <a:off x="1828800" y="762000"/>
            <a:ext cx="5486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Box 4"/>
          <p:cNvSpPr txBox="1">
            <a:spLocks noChangeArrowheads="1"/>
          </p:cNvSpPr>
          <p:nvPr/>
        </p:nvSpPr>
        <p:spPr bwMode="auto">
          <a:xfrm>
            <a:off x="228600" y="6429375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D. Forsyth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 l="21365" t="26762" r="19289" b="19711"/>
          <a:stretch>
            <a:fillRect/>
          </a:stretch>
        </p:blipFill>
        <p:spPr bwMode="auto">
          <a:xfrm>
            <a:off x="1614488" y="617538"/>
            <a:ext cx="5715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1658070-DB7D-43E8-A393-B15C3F4A646E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228600" y="6429375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D. Forsyth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Figure-ground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/>
          <a:srcRect l="21365" t="28934" r="21661" b="18987"/>
          <a:stretch>
            <a:fillRect/>
          </a:stretch>
        </p:blipFill>
        <p:spPr bwMode="auto">
          <a:xfrm>
            <a:off x="2125663" y="1128713"/>
            <a:ext cx="5013325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28600" y="6429375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D. Forsyth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/>
          <a:srcRect l="11349" t="29608" r="54765" b="30392"/>
          <a:stretch>
            <a:fillRect/>
          </a:stretch>
        </p:blipFill>
        <p:spPr bwMode="auto">
          <a:xfrm>
            <a:off x="2198688" y="1128713"/>
            <a:ext cx="4876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8600" y="6429375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D. Forsyth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04"/>
          <a:stretch>
            <a:fillRect/>
          </a:stretch>
        </p:blipFill>
        <p:spPr bwMode="auto">
          <a:xfrm>
            <a:off x="838200" y="1371600"/>
            <a:ext cx="75692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Grouping phenomena in real life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 smtClean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142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569200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Grouping phenomena in real life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 smtClean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18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85725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Grouping </a:t>
            </a:r>
            <a:r>
              <a:rPr lang="en-US" dirty="0" smtClean="0"/>
              <a:t>and </a:t>
            </a:r>
            <a:r>
              <a:rPr lang="en-US" dirty="0"/>
              <a:t>fitting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9838"/>
            <a:ext cx="8229600" cy="4525962"/>
          </a:xfrm>
        </p:spPr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8132" name="Picture 5" descr="imageResul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7788" y="1052513"/>
            <a:ext cx="4854575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6840538" y="4681538"/>
            <a:ext cx="2160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[fig from Shi et al]</a:t>
            </a:r>
          </a:p>
        </p:txBody>
      </p:sp>
      <p:pic>
        <p:nvPicPr>
          <p:cNvPr id="48134" name="Picture 7"/>
          <p:cNvPicPr>
            <a:picLocks noChangeAspect="1" noChangeArrowheads="1"/>
          </p:cNvPicPr>
          <p:nvPr/>
        </p:nvPicPr>
        <p:blipFill>
          <a:blip r:embed="rId4"/>
          <a:srcRect t="23639" r="64423" b="38239"/>
          <a:stretch>
            <a:fillRect/>
          </a:stretch>
        </p:blipFill>
        <p:spPr bwMode="auto">
          <a:xfrm>
            <a:off x="7127875" y="5049838"/>
            <a:ext cx="14763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9"/>
          <p:cNvPicPr>
            <a:picLocks noChangeAspect="1" noChangeArrowheads="1"/>
          </p:cNvPicPr>
          <p:nvPr/>
        </p:nvPicPr>
        <p:blipFill>
          <a:blip r:embed="rId5"/>
          <a:srcRect l="37680" t="29282" r="33452" b="7729"/>
          <a:stretch>
            <a:fillRect/>
          </a:stretch>
        </p:blipFill>
        <p:spPr bwMode="auto">
          <a:xfrm>
            <a:off x="323850" y="908050"/>
            <a:ext cx="27241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8"/>
          <p:cNvPicPr>
            <a:picLocks noChangeAspect="1" noChangeArrowheads="1"/>
          </p:cNvPicPr>
          <p:nvPr/>
        </p:nvPicPr>
        <p:blipFill>
          <a:blip r:embed="rId6"/>
          <a:srcRect l="38663" t="32614" r="20302" b="36258"/>
          <a:stretch>
            <a:fillRect/>
          </a:stretch>
        </p:blipFill>
        <p:spPr bwMode="auto">
          <a:xfrm>
            <a:off x="3203575" y="4400550"/>
            <a:ext cx="3563938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7" name="Text Box 10"/>
          <p:cNvSpPr txBox="1">
            <a:spLocks noChangeArrowheads="1"/>
          </p:cNvSpPr>
          <p:nvPr/>
        </p:nvSpPr>
        <p:spPr bwMode="auto">
          <a:xfrm>
            <a:off x="287338" y="4797425"/>
            <a:ext cx="30607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Clustering, segmentation, fitting; what parts belong together?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D534-EAF5-7340-9EBE-DE4DF80614A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6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Gestalt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Gestalt: whole or group</a:t>
            </a:r>
          </a:p>
          <a:p>
            <a:pPr lvl="1" eaLnBrk="1" hangingPunct="1"/>
            <a:r>
              <a:rPr lang="en-US" dirty="0" smtClean="0"/>
              <a:t>Whole is greater than sum of its parts</a:t>
            </a:r>
          </a:p>
          <a:p>
            <a:pPr lvl="1" eaLnBrk="1" hangingPunct="1"/>
            <a:r>
              <a:rPr lang="en-US" dirty="0" smtClean="0"/>
              <a:t>Relationships among parts can yield new properties/features</a:t>
            </a:r>
          </a:p>
          <a:p>
            <a:pPr lvl="1" eaLnBrk="1" hangingPunct="1"/>
            <a:endParaRPr lang="en-US" sz="1000" dirty="0" smtClean="0"/>
          </a:p>
          <a:p>
            <a:pPr eaLnBrk="1" hangingPunct="1"/>
            <a:r>
              <a:rPr lang="en-US" sz="2800" dirty="0" smtClean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800" dirty="0" smtClean="0"/>
              <a:t>Inspiring observations/explanations; challenge remains how to best map to algorithms.</a:t>
            </a:r>
          </a:p>
          <a:p>
            <a:pPr eaLnBrk="1" hangingPunct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What are grouping problems in vision?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Inspiration from human perception</a:t>
            </a:r>
          </a:p>
          <a:p>
            <a:pPr lvl="1" eaLnBrk="1" hangingPunct="1"/>
            <a:r>
              <a:rPr lang="en-US" sz="2400" dirty="0" smtClean="0"/>
              <a:t>Gestalt properties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Bottom-up segmentation via clustering</a:t>
            </a:r>
          </a:p>
          <a:p>
            <a:pPr lvl="1" eaLnBrk="1" hangingPunct="1"/>
            <a:r>
              <a:rPr lang="en-US" sz="2400" dirty="0" smtClean="0"/>
              <a:t>Algorithms: </a:t>
            </a:r>
          </a:p>
          <a:p>
            <a:pPr lvl="2" eaLnBrk="1" hangingPunct="1"/>
            <a:r>
              <a:rPr lang="en-US" sz="2000" dirty="0" smtClean="0"/>
              <a:t>Mode finding and mean shift: k-means, mean-shift</a:t>
            </a:r>
          </a:p>
          <a:p>
            <a:pPr lvl="2" eaLnBrk="1" hangingPunct="1"/>
            <a:r>
              <a:rPr lang="en-US" sz="2000" dirty="0" smtClean="0"/>
              <a:t>Graph-based: normalized cuts</a:t>
            </a:r>
          </a:p>
          <a:p>
            <a:pPr lvl="1" eaLnBrk="1" hangingPunct="1"/>
            <a:r>
              <a:rPr lang="en-US" sz="2400" dirty="0" smtClean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2544" y="3684591"/>
            <a:ext cx="7521678" cy="25887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35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goals of segmentation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Separate image into coherent “objects”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7363" y="1905000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905000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859213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859213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 Box 9"/>
          <p:cNvSpPr txBox="1">
            <a:spLocks noChangeArrowheads="1"/>
          </p:cNvSpPr>
          <p:nvPr/>
        </p:nvSpPr>
        <p:spPr bwMode="auto">
          <a:xfrm>
            <a:off x="2641600" y="14478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image</a:t>
            </a:r>
          </a:p>
        </p:txBody>
      </p:sp>
      <p:sp>
        <p:nvSpPr>
          <p:cNvPr id="49161" name="Text Box 10"/>
          <p:cNvSpPr txBox="1">
            <a:spLocks noChangeArrowheads="1"/>
          </p:cNvSpPr>
          <p:nvPr/>
        </p:nvSpPr>
        <p:spPr bwMode="auto">
          <a:xfrm>
            <a:off x="4768850" y="1444625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human segmentation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goals of segmentation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Separate image into coherent “objects”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Group together similar-looking pixels for efficiency of further processing</a:t>
            </a: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2763" y="3275013"/>
            <a:ext cx="2241550" cy="274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5925" y="3276600"/>
            <a:ext cx="2276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7174" name="Rectangle 6"/>
          <p:cNvSpPr>
            <a:spLocks noChangeArrowheads="1"/>
          </p:cNvSpPr>
          <p:nvPr/>
        </p:nvSpPr>
        <p:spPr bwMode="auto">
          <a:xfrm>
            <a:off x="2368550" y="6094413"/>
            <a:ext cx="9067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X. Ren and J. Malik. </a:t>
            </a: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5"/>
              </a:rPr>
              <a:t>Learning a classification model for segmentation.</a:t>
            </a: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ICCV 2003.</a:t>
            </a:r>
            <a:endParaRPr lang="en-US" sz="12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47175" name="Text Box 7"/>
          <p:cNvSpPr txBox="1">
            <a:spLocks noChangeArrowheads="1"/>
          </p:cNvSpPr>
          <p:nvPr/>
        </p:nvSpPr>
        <p:spPr bwMode="auto">
          <a:xfrm>
            <a:off x="1076325" y="4419600"/>
            <a:ext cx="193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“superpixels”</a:t>
            </a:r>
          </a:p>
        </p:txBody>
      </p:sp>
      <p:sp>
        <p:nvSpPr>
          <p:cNvPr id="50184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1042988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139223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5813425" y="35464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1205" name="TextBox 4"/>
          <p:cNvSpPr txBox="1">
            <a:spLocks noChangeArrowheads="1"/>
          </p:cNvSpPr>
          <p:nvPr/>
        </p:nvSpPr>
        <p:spPr bwMode="auto">
          <a:xfrm rot="-5400000">
            <a:off x="2951163" y="1406525"/>
            <a:ext cx="31765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51206" name="TextBox 7"/>
          <p:cNvSpPr txBox="1">
            <a:spLocks noChangeArrowheads="1"/>
          </p:cNvSpPr>
          <p:nvPr/>
        </p:nvSpPr>
        <p:spPr bwMode="auto">
          <a:xfrm>
            <a:off x="993775" y="313213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56200" y="1574800"/>
            <a:ext cx="2263775" cy="1314450"/>
            <a:chOff x="5156211" y="873090"/>
            <a:chExt cx="2263803" cy="1314468"/>
          </a:xfrm>
        </p:grpSpPr>
        <p:sp>
          <p:nvSpPr>
            <p:cNvPr id="51217" name="TextBox 14"/>
            <p:cNvSpPr txBox="1">
              <a:spLocks noChangeArrowheads="1"/>
            </p:cNvSpPr>
            <p:nvPr/>
          </p:nvSpPr>
          <p:spPr bwMode="auto">
            <a:xfrm>
              <a:off x="5265747" y="873090"/>
              <a:ext cx="2154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black pixels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4973646" y="1384272"/>
              <a:ext cx="985850" cy="6207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89725" y="1720850"/>
            <a:ext cx="8397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gray pixels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6817518" y="2469357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304213" y="1027113"/>
            <a:ext cx="839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white pixels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7785100" y="1673225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74700" y="4195763"/>
            <a:ext cx="7785100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intensities define the three groups.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could label every pixel in the image according to which of these primary intensities it is.</a:t>
            </a:r>
          </a:p>
          <a:p>
            <a:pPr marL="747713" lvl="1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i.e., </a:t>
            </a: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segment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the image based on the intensity feature.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What if the image isn’t quite so simple?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49363" y="1939925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162175" y="1903413"/>
            <a:ext cx="5842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892425" y="1428750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segmentation: toy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 build="allAtOnce"/>
      <p:bldP spid="31" grpId="0"/>
      <p:bldP spid="32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341313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690563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5813425" y="2844800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2229" name="TextBox 4"/>
          <p:cNvSpPr txBox="1">
            <a:spLocks noChangeArrowheads="1"/>
          </p:cNvSpPr>
          <p:nvPr/>
        </p:nvSpPr>
        <p:spPr bwMode="auto">
          <a:xfrm rot="-5400000">
            <a:off x="2833688" y="749299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pic>
        <p:nvPicPr>
          <p:cNvPr id="52230" name="Picture 5" descr="noisy_grayscale_i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0" y="397668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noisy_histogram_grayscale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2463" y="3648075"/>
            <a:ext cx="4171950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extBox 7"/>
          <p:cNvSpPr txBox="1">
            <a:spLocks noChangeArrowheads="1"/>
          </p:cNvSpPr>
          <p:nvPr/>
        </p:nvSpPr>
        <p:spPr bwMode="auto">
          <a:xfrm>
            <a:off x="993775" y="2430463"/>
            <a:ext cx="31765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2233" name="TextBox 8"/>
          <p:cNvSpPr txBox="1">
            <a:spLocks noChangeArrowheads="1"/>
          </p:cNvSpPr>
          <p:nvPr/>
        </p:nvSpPr>
        <p:spPr bwMode="auto">
          <a:xfrm>
            <a:off x="993775" y="572928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40400" y="59848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rot="-5400000">
            <a:off x="3517106" y="4564857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63525" y="3429000"/>
            <a:ext cx="8616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noisy_grayscale_i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" y="727075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1" name="Picture 6" descr="noisy_histogram_graysca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2463" y="398463"/>
            <a:ext cx="4171950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993775" y="24796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3253" name="TextBox 9"/>
          <p:cNvSpPr txBox="1">
            <a:spLocks noChangeArrowheads="1"/>
          </p:cNvSpPr>
          <p:nvPr/>
        </p:nvSpPr>
        <p:spPr bwMode="auto">
          <a:xfrm>
            <a:off x="5740400" y="2735263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3254" name="TextBox 10"/>
          <p:cNvSpPr txBox="1">
            <a:spLocks noChangeArrowheads="1"/>
          </p:cNvSpPr>
          <p:nvPr/>
        </p:nvSpPr>
        <p:spPr bwMode="auto">
          <a:xfrm rot="-5400000">
            <a:off x="3517106" y="1315245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11213" y="3282950"/>
            <a:ext cx="77851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Now how to determine the three main intensities that define our groups?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need to </a:t>
            </a:r>
            <a:r>
              <a:rPr lang="en-US" sz="2400" b="1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920750" y="1055688"/>
            <a:ext cx="7667625" cy="625475"/>
            <a:chOff x="847674" y="5692806"/>
            <a:chExt cx="7667730" cy="62492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47674" y="5802246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6509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295" name="TextBox 17"/>
            <p:cNvSpPr txBox="1">
              <a:spLocks noChangeArrowheads="1"/>
            </p:cNvSpPr>
            <p:nvPr/>
          </p:nvSpPr>
          <p:spPr bwMode="auto">
            <a:xfrm>
              <a:off x="1541421" y="5948397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4296" name="TextBox 18"/>
            <p:cNvSpPr txBox="1">
              <a:spLocks noChangeArrowheads="1"/>
            </p:cNvSpPr>
            <p:nvPr/>
          </p:nvSpPr>
          <p:spPr bwMode="auto">
            <a:xfrm>
              <a:off x="4462461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190</a:t>
              </a:r>
            </a:p>
          </p:txBody>
        </p:sp>
        <p:sp>
          <p:nvSpPr>
            <p:cNvPr id="54297" name="TextBox 19"/>
            <p:cNvSpPr txBox="1">
              <a:spLocks noChangeArrowheads="1"/>
            </p:cNvSpPr>
            <p:nvPr/>
          </p:nvSpPr>
          <p:spPr bwMode="auto">
            <a:xfrm>
              <a:off x="6835806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255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80336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50490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4306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38943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3548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8154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1805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90061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87003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90655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05260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14206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17857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32462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39765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43416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58021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26574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022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44831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74041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68975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72626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87232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0883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94534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9139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20093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34698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847725" y="3465513"/>
            <a:ext cx="7923213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Goal: choose three “centers” as the </a:t>
            </a:r>
            <a:r>
              <a:rPr lang="en-US" sz="2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representative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intensities, and label every pixel according to which of these centers it is nearest to.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Best cluster centers are those that minimize SSD between all points and their nearest cluster center c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</a:t>
            </a:r>
          </a:p>
        </p:txBody>
      </p: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2235200" y="2005013"/>
            <a:ext cx="4862513" cy="1241425"/>
            <a:chOff x="884187" y="1968480"/>
            <a:chExt cx="7120035" cy="1817688"/>
          </a:xfrm>
        </p:grpSpPr>
        <p:pic>
          <p:nvPicPr>
            <p:cNvPr id="54286" name="Picture 5" descr="noisy_grayscale_im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89" name="Picture 5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Box 5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4291" name="TextBox 61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4292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>
              <a:off x="3878181" y="2916839"/>
              <a:ext cx="1059986" cy="23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Down Arrow 71"/>
          <p:cNvSpPr/>
          <p:nvPr/>
        </p:nvSpPr>
        <p:spPr>
          <a:xfrm>
            <a:off x="1724025" y="398463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3" name="Down Arrow 72"/>
          <p:cNvSpPr/>
          <p:nvPr/>
        </p:nvSpPr>
        <p:spPr>
          <a:xfrm>
            <a:off x="4791075" y="434975"/>
            <a:ext cx="2190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Down Arrow 73"/>
          <p:cNvSpPr/>
          <p:nvPr/>
        </p:nvSpPr>
        <p:spPr>
          <a:xfrm>
            <a:off x="7054850" y="471488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281" name="TextBox 75"/>
          <p:cNvSpPr txBox="1">
            <a:spLocks noChangeArrowheads="1"/>
          </p:cNvSpPr>
          <p:nvPr/>
        </p:nvSpPr>
        <p:spPr bwMode="auto">
          <a:xfrm>
            <a:off x="3914775" y="1493838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pic>
        <p:nvPicPr>
          <p:cNvPr id="77" name="Picture 2112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344738" y="5619750"/>
            <a:ext cx="51054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Oval 77"/>
          <p:cNvSpPr/>
          <p:nvPr/>
        </p:nvSpPr>
        <p:spPr>
          <a:xfrm>
            <a:off x="176053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2758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091363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allAtOnce"/>
      <p:bldP spid="72" grpId="0" animBg="1"/>
      <p:bldP spid="73" grpId="0" animBg="1"/>
      <p:bldP spid="74" grpId="0" animBg="1"/>
      <p:bldP spid="78" grpId="0" animBg="1"/>
      <p:bldP spid="79" grpId="0" animBg="1"/>
      <p:bldP spid="8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763"/>
            <a:ext cx="8423275" cy="4525962"/>
          </a:xfrm>
        </p:spPr>
        <p:txBody>
          <a:bodyPr/>
          <a:lstStyle/>
          <a:p>
            <a:r>
              <a:rPr lang="en-US" sz="2400" dirty="0" smtClean="0"/>
              <a:t>With this objective, it is a “chicken and egg” problem:</a:t>
            </a:r>
          </a:p>
          <a:p>
            <a:pPr lvl="1"/>
            <a:r>
              <a:rPr lang="en-US" sz="2400" dirty="0" smtClean="0"/>
              <a:t>If we knew the </a:t>
            </a:r>
            <a:r>
              <a:rPr lang="en-US" sz="2400" b="1" dirty="0" smtClean="0"/>
              <a:t>cluster centers</a:t>
            </a:r>
            <a:r>
              <a:rPr lang="en-US" sz="2400" dirty="0" smtClean="0"/>
              <a:t>, we could allocate points to groups by assigning each to its closest center.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r>
              <a:rPr lang="en-US" sz="2400" dirty="0" smtClean="0"/>
              <a:t>If we knew the </a:t>
            </a:r>
            <a:r>
              <a:rPr lang="en-US" sz="2400" b="1" dirty="0" smtClean="0"/>
              <a:t>group memberships</a:t>
            </a:r>
            <a:r>
              <a:rPr lang="en-US" sz="2400" dirty="0" smtClean="0"/>
              <a:t>, we could get the centers by computing the mean per group.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847725" y="3249613"/>
            <a:ext cx="7667625" cy="182562"/>
            <a:chOff x="847674" y="5692806"/>
            <a:chExt cx="7667730" cy="18256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7674" y="5802345"/>
              <a:ext cx="766773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1724025" y="3246438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864100" y="3246438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26238" y="3246438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39825" y="3030538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097338" y="3030538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995988" y="3067050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847725" y="5330825"/>
            <a:ext cx="7667625" cy="182563"/>
            <a:chOff x="847674" y="5692806"/>
            <a:chExt cx="7667730" cy="1825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847674" y="5802345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96" name="Oval 95"/>
          <p:cNvSpPr/>
          <p:nvPr/>
        </p:nvSpPr>
        <p:spPr>
          <a:xfrm>
            <a:off x="1139825" y="5111750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4097338" y="5111750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95988" y="5148263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1724025" y="5327650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900613" y="5327650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62750" y="5327650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03" name="Slide Number Placeholder 10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smtClean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5225"/>
            <a:ext cx="8229600" cy="481488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Basic idea: randomly initialize the </a:t>
            </a:r>
            <a:r>
              <a:rPr lang="en-US" sz="2400" i="1" dirty="0" smtClean="0"/>
              <a:t>k</a:t>
            </a:r>
            <a:r>
              <a:rPr lang="en-US" sz="2400" dirty="0" smtClean="0"/>
              <a:t> cluster centers, and iterate between the two steps we just saw.</a:t>
            </a:r>
          </a:p>
          <a:p>
            <a:pPr>
              <a:defRPr/>
            </a:pPr>
            <a:endParaRPr lang="en-US" sz="800" dirty="0" smtClean="0"/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Randomly initialize the cluster centers, c</a:t>
            </a:r>
            <a:r>
              <a:rPr lang="en-US" sz="2000" baseline="-25000" dirty="0" smtClean="0">
                <a:solidFill>
                  <a:srgbClr val="000000"/>
                </a:solidFill>
              </a:rPr>
              <a:t>1</a:t>
            </a:r>
            <a:r>
              <a:rPr lang="en-US" sz="2000" dirty="0" smtClean="0">
                <a:solidFill>
                  <a:srgbClr val="000000"/>
                </a:solidFill>
              </a:rPr>
              <a:t>, ..., </a:t>
            </a:r>
            <a:r>
              <a:rPr lang="en-US" sz="2000" dirty="0" err="1" smtClean="0">
                <a:solidFill>
                  <a:srgbClr val="000000"/>
                </a:solidFill>
              </a:rPr>
              <a:t>c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K</a:t>
            </a:r>
            <a:endParaRPr lang="en-US" sz="2000" baseline="-25000" dirty="0" smtClean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Given cluster centers, determine points in each cluster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 smtClean="0">
                <a:solidFill>
                  <a:srgbClr val="000000"/>
                </a:solidFill>
              </a:rPr>
              <a:t>For each point p, find the closest </a:t>
            </a:r>
            <a:r>
              <a:rPr lang="en-US" sz="1800" dirty="0" err="1" smtClean="0">
                <a:solidFill>
                  <a:srgbClr val="000000"/>
                </a:solidFill>
              </a:rPr>
              <a:t>c</a:t>
            </a:r>
            <a:r>
              <a:rPr lang="en-US" sz="1800" baseline="-25000" dirty="0" err="1" smtClean="0">
                <a:solidFill>
                  <a:srgbClr val="000000"/>
                </a:solidFill>
              </a:rPr>
              <a:t>i</a:t>
            </a:r>
            <a:r>
              <a:rPr lang="en-US" sz="1800" dirty="0" smtClean="0">
                <a:solidFill>
                  <a:srgbClr val="000000"/>
                </a:solidFill>
              </a:rPr>
              <a:t>.  Put p into cluster </a:t>
            </a:r>
            <a:r>
              <a:rPr lang="en-US" sz="1800" dirty="0" err="1" smtClean="0">
                <a:solidFill>
                  <a:srgbClr val="000000"/>
                </a:solidFill>
              </a:rPr>
              <a:t>i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Given points in each cluster, solve for </a:t>
            </a:r>
            <a:r>
              <a:rPr lang="en-US" sz="2000" dirty="0" err="1" smtClean="0">
                <a:solidFill>
                  <a:srgbClr val="000000"/>
                </a:solidFill>
              </a:rPr>
              <a:t>c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i</a:t>
            </a:r>
            <a:endParaRPr lang="en-US" sz="2000" baseline="-25000" dirty="0" smtClean="0">
              <a:solidFill>
                <a:srgbClr val="000000"/>
              </a:solidFill>
            </a:endParaRP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 smtClean="0">
                <a:solidFill>
                  <a:srgbClr val="000000"/>
                </a:solidFill>
              </a:rPr>
              <a:t>Set </a:t>
            </a:r>
            <a:r>
              <a:rPr lang="en-US" sz="1800" dirty="0" err="1" smtClean="0">
                <a:solidFill>
                  <a:srgbClr val="000000"/>
                </a:solidFill>
              </a:rPr>
              <a:t>c</a:t>
            </a:r>
            <a:r>
              <a:rPr lang="en-US" sz="1800" baseline="-25000" dirty="0" err="1" smtClean="0">
                <a:solidFill>
                  <a:srgbClr val="000000"/>
                </a:solidFill>
              </a:rPr>
              <a:t>i</a:t>
            </a:r>
            <a:r>
              <a:rPr lang="en-US" sz="1800" dirty="0" smtClean="0">
                <a:solidFill>
                  <a:srgbClr val="000000"/>
                </a:solidFill>
              </a:rPr>
              <a:t> to be the mean of points in cluster </a:t>
            </a:r>
            <a:r>
              <a:rPr lang="en-US" sz="1800" dirty="0" err="1" smtClean="0">
                <a:solidFill>
                  <a:srgbClr val="000000"/>
                </a:solidFill>
              </a:rPr>
              <a:t>i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If </a:t>
            </a:r>
            <a:r>
              <a:rPr lang="en-US" sz="2000" dirty="0" err="1" smtClean="0">
                <a:solidFill>
                  <a:srgbClr val="000000"/>
                </a:solidFill>
              </a:rPr>
              <a:t>c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i</a:t>
            </a:r>
            <a:r>
              <a:rPr lang="en-US" sz="2000" dirty="0" smtClean="0">
                <a:solidFill>
                  <a:srgbClr val="000000"/>
                </a:solidFill>
              </a:rPr>
              <a:t> have changed, repeat Step 2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800" dirty="0" smtClean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 smtClean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 smtClean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Properties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Will always converge to </a:t>
            </a:r>
            <a:r>
              <a:rPr lang="en-US" sz="2000" i="1" dirty="0" smtClean="0">
                <a:solidFill>
                  <a:srgbClr val="000000"/>
                </a:solidFill>
              </a:rPr>
              <a:t>some</a:t>
            </a:r>
            <a:r>
              <a:rPr lang="en-US" sz="2000" dirty="0" smtClean="0">
                <a:solidFill>
                  <a:srgbClr val="000000"/>
                </a:solidFill>
              </a:rPr>
              <a:t> solution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Can be a “local minimum”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 smtClean="0">
                <a:solidFill>
                  <a:srgbClr val="000000"/>
                </a:solidFill>
              </a:rPr>
              <a:t>does not always find the global minimum of objective function: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438150" indent="-381000" eaLnBrk="1" hangingPunct="1">
              <a:lnSpc>
                <a:spcPct val="90000"/>
              </a:lnSpc>
              <a:buFontTx/>
              <a:buNone/>
              <a:defRPr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7639050" y="2406650"/>
            <a:ext cx="912813" cy="1643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7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673350" y="5875338"/>
            <a:ext cx="3903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7529513" y="6548438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Source: Steve Seitz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What are grouping problems in vision?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Inspiration from human perception</a:t>
            </a:r>
          </a:p>
          <a:p>
            <a:pPr lvl="1" eaLnBrk="1" hangingPunct="1"/>
            <a:r>
              <a:rPr lang="en-US" sz="2400" dirty="0" smtClean="0"/>
              <a:t>Gestalt properties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Bottom-up segmentation via clustering</a:t>
            </a:r>
          </a:p>
          <a:p>
            <a:pPr lvl="1" eaLnBrk="1" hangingPunct="1"/>
            <a:r>
              <a:rPr lang="en-US" sz="2400" dirty="0" smtClean="0"/>
              <a:t>Algorithms: </a:t>
            </a:r>
          </a:p>
          <a:p>
            <a:pPr lvl="2" eaLnBrk="1" hangingPunct="1"/>
            <a:r>
              <a:rPr lang="en-US" sz="2000" dirty="0" smtClean="0"/>
              <a:t>Mode finding and mean shift: k-means, mean-shift</a:t>
            </a:r>
          </a:p>
          <a:p>
            <a:pPr lvl="2" eaLnBrk="1" hangingPunct="1"/>
            <a:r>
              <a:rPr lang="en-US" sz="2000" dirty="0" smtClean="0"/>
              <a:t>Graph-based: normalized cuts</a:t>
            </a:r>
          </a:p>
          <a:p>
            <a:pPr lvl="1" eaLnBrk="1" hangingPunct="1"/>
            <a:r>
              <a:rPr lang="en-US" sz="2400" dirty="0" smtClean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1" t="28033" r="2083" b="14529"/>
          <a:stretch>
            <a:fillRect/>
          </a:stretch>
        </p:blipFill>
        <p:spPr bwMode="auto">
          <a:xfrm>
            <a:off x="152400" y="381000"/>
            <a:ext cx="878046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20512" r="28751" b="22050"/>
          <a:stretch>
            <a:fillRect/>
          </a:stretch>
        </p:blipFill>
        <p:spPr bwMode="auto">
          <a:xfrm>
            <a:off x="228600" y="304800"/>
            <a:ext cx="8686800" cy="618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8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19145" r="16667" b="32993"/>
          <a:stretch>
            <a:fillRect/>
          </a:stretch>
        </p:blipFill>
        <p:spPr bwMode="auto">
          <a:xfrm>
            <a:off x="685800" y="838200"/>
            <a:ext cx="78676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36923" r="42917" b="9744"/>
          <a:stretch>
            <a:fillRect/>
          </a:stretch>
        </p:blipFill>
        <p:spPr bwMode="auto">
          <a:xfrm>
            <a:off x="533400" y="609600"/>
            <a:ext cx="82296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5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36923" r="18750" b="10426"/>
          <a:stretch>
            <a:fillRect/>
          </a:stretch>
        </p:blipFill>
        <p:spPr bwMode="auto">
          <a:xfrm>
            <a:off x="381000" y="533400"/>
            <a:ext cx="8229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K-means clustering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000000"/>
                </a:solidFill>
              </a:rPr>
              <a:t>Demo</a:t>
            </a:r>
          </a:p>
          <a:p>
            <a:pPr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 </a:t>
            </a:r>
            <a:endParaRPr lang="en-US" sz="2800" dirty="0">
              <a:solidFill>
                <a:srgbClr val="000000"/>
              </a:solidFill>
            </a:endParaRPr>
          </a:p>
          <a:p>
            <a:pPr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hlinkClick r:id="rId3"/>
              </a:rPr>
              <a:t>http://home.dei.polimi.it/matteucc/Clustering/tutorial_html/AppletKM.html</a:t>
            </a:r>
            <a:endParaRPr lang="en-US" sz="2800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 smtClean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 smtClean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Detects spherical clusters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An aside: Smoothing out cluster assignments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806450"/>
          </a:xfrm>
        </p:spPr>
        <p:txBody>
          <a:bodyPr/>
          <a:lstStyle/>
          <a:p>
            <a:pPr eaLnBrk="1" hangingPunct="1"/>
            <a:r>
              <a:rPr lang="en-US" sz="2400" smtClean="0"/>
              <a:t>Assigning a cluster label per pixel may yield outliers:</a:t>
            </a:r>
          </a:p>
        </p:txBody>
      </p:sp>
      <p:pic>
        <p:nvPicPr>
          <p:cNvPr id="58372" name="Picture 3" descr="quantizedNoisy.jpg"/>
          <p:cNvPicPr>
            <a:picLocks noChangeAspect="1"/>
          </p:cNvPicPr>
          <p:nvPr/>
        </p:nvPicPr>
        <p:blipFill>
          <a:blip r:embed="rId3"/>
          <a:srcRect l="17226" t="9447" r="13077" b="11743"/>
          <a:stretch>
            <a:fillRect/>
          </a:stretch>
        </p:blipFill>
        <p:spPr bwMode="auto">
          <a:xfrm>
            <a:off x="4645025" y="1785938"/>
            <a:ext cx="2859088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8373" name="Picture 5" descr="noisy_grayscale_i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1822450"/>
            <a:ext cx="2679700" cy="172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170363" y="2662238"/>
            <a:ext cx="43815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608513" y="4144963"/>
            <a:ext cx="2919412" cy="2424112"/>
            <a:chOff x="4608513" y="4145121"/>
            <a:chExt cx="2919126" cy="2423997"/>
          </a:xfrm>
        </p:grpSpPr>
        <p:grpSp>
          <p:nvGrpSpPr>
            <p:cNvPr id="3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58382" name="Picture 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8383" name="TextBox 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8384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8385" name="TextBox 11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>
              <a:off x="5905362" y="4505466"/>
              <a:ext cx="474639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81" name="TextBox 16"/>
            <p:cNvSpPr txBox="1">
              <a:spLocks noChangeArrowheads="1"/>
            </p:cNvSpPr>
            <p:nvPr/>
          </p:nvSpPr>
          <p:spPr bwMode="auto">
            <a:xfrm>
              <a:off x="6178572" y="4145121"/>
              <a:ext cx="91282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58376" name="TextBox 17"/>
          <p:cNvSpPr txBox="1">
            <a:spLocks noChangeArrowheads="1"/>
          </p:cNvSpPr>
          <p:nvPr/>
        </p:nvSpPr>
        <p:spPr bwMode="auto">
          <a:xfrm>
            <a:off x="2308225" y="357505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original</a:t>
            </a:r>
          </a:p>
        </p:txBody>
      </p:sp>
      <p:sp>
        <p:nvSpPr>
          <p:cNvPr id="58377" name="TextBox 18"/>
          <p:cNvSpPr txBox="1">
            <a:spLocks noChangeArrowheads="1"/>
          </p:cNvSpPr>
          <p:nvPr/>
        </p:nvSpPr>
        <p:spPr bwMode="auto">
          <a:xfrm>
            <a:off x="4425950" y="3575050"/>
            <a:ext cx="32861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labeled by cluster center’s intensity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92138" y="4633913"/>
            <a:ext cx="38703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How to ensure they are spatially smooth?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pic>
        <p:nvPicPr>
          <p:cNvPr id="2990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8975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0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65163" y="587533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intensity value (1-d) </a:t>
            </a:r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95338" y="0"/>
            <a:ext cx="5561013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abelim_k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7588" y="3651250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 descr="labelim_k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7588" y="182563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4133850" y="1493838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06850" y="3465513"/>
            <a:ext cx="1587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060825" y="1931988"/>
            <a:ext cx="6572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30575" y="3246438"/>
            <a:ext cx="1460500" cy="1058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8600" y="3787914"/>
            <a:ext cx="525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quantization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of the feature space; segmentation label map</a:t>
            </a: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Grouping in vision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Goals:</a:t>
            </a:r>
          </a:p>
          <a:p>
            <a:pPr lvl="1" eaLnBrk="1" hangingPunct="1"/>
            <a:r>
              <a:rPr lang="en-US" sz="2400" dirty="0" smtClean="0"/>
              <a:t>Gather features that belong together</a:t>
            </a:r>
          </a:p>
          <a:p>
            <a:pPr lvl="1" eaLnBrk="1" hangingPunct="1"/>
            <a:r>
              <a:rPr lang="en-US" sz="2400" dirty="0" smtClean="0"/>
              <a:t>Obtain an intermediate representation that compactly describes key image or video parts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endParaRPr lang="en-US" sz="2800" dirty="0" smtClean="0"/>
          </a:p>
          <a:p>
            <a:pPr lvl="1"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 smtClean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 smtClean="0">
                <a:solidFill>
                  <a:srgbClr val="000000"/>
                </a:solidFill>
              </a:rPr>
              <a:t>feature space</a:t>
            </a:r>
            <a:r>
              <a:rPr lang="en-US" sz="2400" kern="1200" dirty="0" smtClean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 smtClean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681538" y="2155825"/>
            <a:ext cx="4383087" cy="4235450"/>
            <a:chOff x="4681538" y="2155825"/>
            <a:chExt cx="4383087" cy="4235450"/>
          </a:xfrm>
        </p:grpSpPr>
        <p:pic>
          <p:nvPicPr>
            <p:cNvPr id="61460" name="Picture 6" descr="panda_cub6_11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5211763" y="3222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67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R=255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G=200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B=250</a:t>
              </a:r>
            </a:p>
          </p:txBody>
        </p:sp>
        <p:sp>
          <p:nvSpPr>
            <p:cNvPr id="61468" name="TextBox 18"/>
            <p:cNvSpPr txBox="1">
              <a:spLocks noChangeArrowheads="1"/>
            </p:cNvSpPr>
            <p:nvPr/>
          </p:nvSpPr>
          <p:spPr bwMode="auto">
            <a:xfrm>
              <a:off x="8150225" y="3690938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R=245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G=220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B=248</a:t>
              </a:r>
            </a:p>
          </p:txBody>
        </p:sp>
        <p:sp>
          <p:nvSpPr>
            <p:cNvPr id="61469" name="TextBox 19"/>
            <p:cNvSpPr txBox="1">
              <a:spLocks noChangeArrowheads="1"/>
            </p:cNvSpPr>
            <p:nvPr/>
          </p:nvSpPr>
          <p:spPr bwMode="auto">
            <a:xfrm>
              <a:off x="4681538" y="5294313"/>
              <a:ext cx="914400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R=15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G=189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0" name="TextBox 20"/>
            <p:cNvSpPr txBox="1">
              <a:spLocks noChangeArrowheads="1"/>
            </p:cNvSpPr>
            <p:nvPr/>
          </p:nvSpPr>
          <p:spPr bwMode="auto">
            <a:xfrm>
              <a:off x="6361113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G=12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1" name="Double Bracket 22"/>
            <p:cNvSpPr>
              <a:spLocks noChangeArrowheads="1"/>
            </p:cNvSpPr>
            <p:nvPr/>
          </p:nvSpPr>
          <p:spPr bwMode="auto">
            <a:xfrm>
              <a:off x="4681538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2" name="Double Bracket 23"/>
            <p:cNvSpPr>
              <a:spLocks noChangeArrowheads="1"/>
            </p:cNvSpPr>
            <p:nvPr/>
          </p:nvSpPr>
          <p:spPr bwMode="auto">
            <a:xfrm>
              <a:off x="6208713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3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4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1475" name="Shape 36"/>
            <p:cNvCxnSpPr>
              <a:cxnSpLocks noChangeShapeType="1"/>
              <a:stCxn id="61469" idx="3"/>
              <a:endCxn id="15" idx="2"/>
            </p:cNvCxnSpPr>
            <p:nvPr/>
          </p:nvCxnSpPr>
          <p:spPr bwMode="auto">
            <a:xfrm flipH="1" flipV="1">
              <a:off x="5097463" y="4822825"/>
              <a:ext cx="498475" cy="931863"/>
            </a:xfrm>
            <a:prstGeom prst="curvedConnector4">
              <a:avLst>
                <a:gd name="adj1" fmla="val -45861"/>
                <a:gd name="adj2" fmla="val 7471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6" name="Shape 38"/>
            <p:cNvCxnSpPr>
              <a:cxnSpLocks noChangeShapeType="1"/>
              <a:endCxn id="14" idx="3"/>
            </p:cNvCxnSpPr>
            <p:nvPr/>
          </p:nvCxnSpPr>
          <p:spPr bwMode="auto">
            <a:xfrm rot="16200000" flipV="1">
              <a:off x="5452269" y="4163219"/>
              <a:ext cx="1420813" cy="835025"/>
            </a:xfrm>
            <a:prstGeom prst="curvedConnector2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7" name="Curved Connector 40"/>
            <p:cNvCxnSpPr>
              <a:cxnSpLocks noChangeShapeType="1"/>
              <a:stCxn id="61467" idx="1"/>
              <a:endCxn id="12" idx="3"/>
            </p:cNvCxnSpPr>
            <p:nvPr/>
          </p:nvCxnSpPr>
          <p:spPr bwMode="auto">
            <a:xfrm rot="10800000" flipV="1">
              <a:off x="6202363" y="2693988"/>
              <a:ext cx="1874837" cy="642937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8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01082" name="Oval 26"/>
          <p:cNvSpPr>
            <a:spLocks noChangeArrowheads="1"/>
          </p:cNvSpPr>
          <p:nvPr/>
        </p:nvSpPr>
        <p:spPr bwMode="auto">
          <a:xfrm>
            <a:off x="2192338" y="4429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4" name="Oval 28"/>
          <p:cNvSpPr>
            <a:spLocks noChangeArrowheads="1"/>
          </p:cNvSpPr>
          <p:nvPr/>
        </p:nvSpPr>
        <p:spPr bwMode="auto">
          <a:xfrm>
            <a:off x="25733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5" name="Oval 29"/>
          <p:cNvSpPr>
            <a:spLocks noChangeArrowheads="1"/>
          </p:cNvSpPr>
          <p:nvPr/>
        </p:nvSpPr>
        <p:spPr bwMode="auto">
          <a:xfrm>
            <a:off x="2725738" y="5191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7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8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9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0" name="Oval 34"/>
          <p:cNvSpPr>
            <a:spLocks noChangeArrowheads="1"/>
          </p:cNvSpPr>
          <p:nvPr/>
        </p:nvSpPr>
        <p:spPr bwMode="auto">
          <a:xfrm>
            <a:off x="2116138" y="39719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1" name="Oval 35"/>
          <p:cNvSpPr>
            <a:spLocks noChangeArrowheads="1"/>
          </p:cNvSpPr>
          <p:nvPr/>
        </p:nvSpPr>
        <p:spPr bwMode="auto">
          <a:xfrm>
            <a:off x="2344738" y="4962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2" name="Oval 36"/>
          <p:cNvSpPr>
            <a:spLocks noChangeArrowheads="1"/>
          </p:cNvSpPr>
          <p:nvPr/>
        </p:nvSpPr>
        <p:spPr bwMode="auto">
          <a:xfrm>
            <a:off x="2878138" y="4200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3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301094" name="Text Box 38"/>
          <p:cNvSpPr txBox="1">
            <a:spLocks noChangeArrowheads="1"/>
          </p:cNvSpPr>
          <p:nvPr/>
        </p:nvSpPr>
        <p:spPr bwMode="auto">
          <a:xfrm>
            <a:off x="3430588" y="39354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</a:t>
            </a:r>
          </a:p>
        </p:txBody>
      </p:sp>
      <p:sp>
        <p:nvSpPr>
          <p:cNvPr id="301095" name="Text Box 39"/>
          <p:cNvSpPr txBox="1">
            <a:spLocks noChangeArrowheads="1"/>
          </p:cNvSpPr>
          <p:nvPr/>
        </p:nvSpPr>
        <p:spPr bwMode="auto">
          <a:xfrm>
            <a:off x="1963738" y="3514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color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9113" y="631348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color value (3-d) </a:t>
            </a:r>
          </a:p>
        </p:txBody>
      </p:sp>
      <p:sp>
        <p:nvSpPr>
          <p:cNvPr id="39" name="TextBox 4"/>
          <p:cNvSpPr txBox="1">
            <a:spLocks noChangeArrowheads="1"/>
          </p:cNvSpPr>
          <p:nvPr/>
        </p:nvSpPr>
        <p:spPr bwMode="auto">
          <a:xfrm>
            <a:off x="7132884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2" grpId="0" animBg="1"/>
      <p:bldP spid="301084" grpId="0" animBg="1"/>
      <p:bldP spid="301085" grpId="0" animBg="1"/>
      <p:bldP spid="301086" grpId="0" animBg="1"/>
      <p:bldP spid="301087" grpId="0" animBg="1"/>
      <p:bldP spid="301088" grpId="0" animBg="1"/>
      <p:bldP spid="301089" grpId="0" animBg="1"/>
      <p:bldP spid="301090" grpId="0" animBg="1"/>
      <p:bldP spid="301091" grpId="0" animBg="1"/>
      <p:bldP spid="301092" grpId="0" animBg="1"/>
      <p:bldP spid="301093" grpId="0"/>
      <p:bldP spid="301094" grpId="0"/>
      <p:bldP spid="301095" grpId="0"/>
      <p:bldP spid="44" grpId="0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pic>
        <p:nvPicPr>
          <p:cNvPr id="645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735263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2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4519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09575" y="4560888"/>
            <a:ext cx="48561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Clusters based on intensity similarity don’t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have to be spatially coherent.</a:t>
            </a:r>
          </a:p>
        </p:txBody>
      </p:sp>
      <p:sp>
        <p:nvSpPr>
          <p:cNvPr id="71" name="TextBox 4"/>
          <p:cNvSpPr txBox="1">
            <a:spLocks noChangeArrowheads="1"/>
          </p:cNvSpPr>
          <p:nvPr/>
        </p:nvSpPr>
        <p:spPr bwMode="auto">
          <a:xfrm>
            <a:off x="7132884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91281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 smtClean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 smtClean="0">
                <a:solidFill>
                  <a:srgbClr val="000000"/>
                </a:solidFill>
              </a:rPr>
              <a:t>feature space</a:t>
            </a:r>
            <a:r>
              <a:rPr lang="en-US" sz="2400" kern="1200" dirty="0" smtClean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 smtClean="0"/>
          </a:p>
        </p:txBody>
      </p:sp>
      <p:sp>
        <p:nvSpPr>
          <p:cNvPr id="65541" name="Line 31"/>
          <p:cNvSpPr>
            <a:spLocks noChangeShapeType="1"/>
          </p:cNvSpPr>
          <p:nvPr/>
        </p:nvSpPr>
        <p:spPr bwMode="auto">
          <a:xfrm flipV="1">
            <a:off x="1468438" y="35099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2" name="Line 32"/>
          <p:cNvSpPr>
            <a:spLocks noChangeShapeType="1"/>
          </p:cNvSpPr>
          <p:nvPr/>
        </p:nvSpPr>
        <p:spPr bwMode="auto">
          <a:xfrm flipV="1">
            <a:off x="1468438" y="4043363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3" name="Line 33"/>
          <p:cNvSpPr>
            <a:spLocks noChangeShapeType="1"/>
          </p:cNvSpPr>
          <p:nvPr/>
        </p:nvSpPr>
        <p:spPr bwMode="auto">
          <a:xfrm>
            <a:off x="1484313" y="5338763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4" name="Text Box 37"/>
          <p:cNvSpPr txBox="1">
            <a:spLocks noChangeArrowheads="1"/>
          </p:cNvSpPr>
          <p:nvPr/>
        </p:nvSpPr>
        <p:spPr bwMode="auto">
          <a:xfrm>
            <a:off x="3257550" y="5468938"/>
            <a:ext cx="533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5" name="TextBox 43"/>
          <p:cNvSpPr txBox="1">
            <a:spLocks noChangeArrowheads="1"/>
          </p:cNvSpPr>
          <p:nvPr/>
        </p:nvSpPr>
        <p:spPr bwMode="auto">
          <a:xfrm>
            <a:off x="482600" y="2333625"/>
            <a:ext cx="41989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intensity+position 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5546" name="Text Box 37"/>
          <p:cNvSpPr txBox="1">
            <a:spLocks noChangeArrowheads="1"/>
          </p:cNvSpPr>
          <p:nvPr/>
        </p:nvSpPr>
        <p:spPr bwMode="auto">
          <a:xfrm>
            <a:off x="2928938" y="3935413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7" name="Text Box 37"/>
          <p:cNvSpPr txBox="1">
            <a:spLocks noChangeArrowheads="1"/>
          </p:cNvSpPr>
          <p:nvPr/>
        </p:nvSpPr>
        <p:spPr bwMode="auto">
          <a:xfrm>
            <a:off x="1520825" y="3384550"/>
            <a:ext cx="10588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2262188" y="49212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Oval 30"/>
          <p:cNvSpPr>
            <a:spLocks noChangeArrowheads="1"/>
          </p:cNvSpPr>
          <p:nvPr/>
        </p:nvSpPr>
        <p:spPr bwMode="auto">
          <a:xfrm>
            <a:off x="2400300" y="4976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2339975" y="4779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2411413" y="4932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Oval 30"/>
          <p:cNvSpPr>
            <a:spLocks noChangeArrowheads="1"/>
          </p:cNvSpPr>
          <p:nvPr/>
        </p:nvSpPr>
        <p:spPr bwMode="auto">
          <a:xfrm>
            <a:off x="2478088" y="4835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Oval 30"/>
          <p:cNvSpPr>
            <a:spLocks noChangeArrowheads="1"/>
          </p:cNvSpPr>
          <p:nvPr/>
        </p:nvSpPr>
        <p:spPr bwMode="auto">
          <a:xfrm>
            <a:off x="2557463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Oval 30"/>
          <p:cNvSpPr>
            <a:spLocks noChangeArrowheads="1"/>
          </p:cNvSpPr>
          <p:nvPr/>
        </p:nvSpPr>
        <p:spPr bwMode="auto">
          <a:xfrm>
            <a:off x="2960688" y="50768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3032125" y="52292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" name="Oval 30"/>
          <p:cNvSpPr>
            <a:spLocks noChangeArrowheads="1"/>
          </p:cNvSpPr>
          <p:nvPr/>
        </p:nvSpPr>
        <p:spPr bwMode="auto">
          <a:xfrm>
            <a:off x="3098800" y="51323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" name="Oval 30"/>
          <p:cNvSpPr>
            <a:spLocks noChangeArrowheads="1"/>
          </p:cNvSpPr>
          <p:nvPr/>
        </p:nvSpPr>
        <p:spPr bwMode="auto">
          <a:xfrm>
            <a:off x="3178175" y="52847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164388" y="4560888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470650" y="4159250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229225" y="5380038"/>
            <a:ext cx="3716338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Both regions are black, but if we also include </a:t>
            </a: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position (x,y),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then we could group the two into distinct segments; way to encode both similarity &amp; proximity.</a:t>
            </a:r>
            <a:endParaRPr lang="en-US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68580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6" grpId="0" animBg="1"/>
      <p:bldP spid="37" grpId="0" animBg="1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as clustering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944541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Color, brightness, position alone are not enough to distinguish all regions…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979" y="2114532"/>
            <a:ext cx="3927811" cy="281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9435" y="2114533"/>
            <a:ext cx="2409858" cy="27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5345" y="2114532"/>
            <a:ext cx="1862163" cy="279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 smtClean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 smtClean="0">
                <a:solidFill>
                  <a:srgbClr val="000000"/>
                </a:solidFill>
              </a:rPr>
              <a:t>feature space</a:t>
            </a:r>
            <a:r>
              <a:rPr lang="en-US" sz="2400" kern="1200" dirty="0" smtClean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 smtClean="0"/>
          </a:p>
        </p:txBody>
      </p:sp>
      <p:sp>
        <p:nvSpPr>
          <p:cNvPr id="62468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69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0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1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24</a:t>
            </a:r>
          </a:p>
        </p:txBody>
      </p:sp>
      <p:sp>
        <p:nvSpPr>
          <p:cNvPr id="62472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texture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2474" name="Text Box 37"/>
          <p:cNvSpPr txBox="1">
            <a:spLocks noChangeArrowheads="1"/>
          </p:cNvSpPr>
          <p:nvPr/>
        </p:nvSpPr>
        <p:spPr bwMode="auto">
          <a:xfrm>
            <a:off x="3440113" y="394017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62475" name="TextBox 41"/>
          <p:cNvSpPr txBox="1">
            <a:spLocks noChangeArrowheads="1"/>
          </p:cNvSpPr>
          <p:nvPr/>
        </p:nvSpPr>
        <p:spPr bwMode="auto">
          <a:xfrm>
            <a:off x="519113" y="6172200"/>
            <a:ext cx="8069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filter bank responses (e.g., 24-d) </a:t>
            </a:r>
          </a:p>
        </p:txBody>
      </p:sp>
      <p:sp>
        <p:nvSpPr>
          <p:cNvPr id="62476" name="Text Box 37"/>
          <p:cNvSpPr txBox="1">
            <a:spLocks noChangeArrowheads="1"/>
          </p:cNvSpPr>
          <p:nvPr/>
        </p:nvSpPr>
        <p:spPr bwMode="auto">
          <a:xfrm>
            <a:off x="2016125" y="34655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pic>
        <p:nvPicPr>
          <p:cNvPr id="62477" name="Content Placeholder 3" descr="lmfilters.jpg"/>
          <p:cNvPicPr>
            <a:picLocks noChangeAspect="1"/>
          </p:cNvPicPr>
          <p:nvPr/>
        </p:nvPicPr>
        <p:blipFill>
          <a:blip r:embed="rId3"/>
          <a:srcRect t="1579" r="50301"/>
          <a:stretch>
            <a:fillRect/>
          </a:stretch>
        </p:blipFill>
        <p:spPr bwMode="auto">
          <a:xfrm>
            <a:off x="7748588" y="3355975"/>
            <a:ext cx="1362075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8" name="TextBox 46"/>
          <p:cNvSpPr txBox="1">
            <a:spLocks noChangeArrowheads="1"/>
          </p:cNvSpPr>
          <p:nvPr/>
        </p:nvSpPr>
        <p:spPr bwMode="auto">
          <a:xfrm rot="5400000">
            <a:off x="2835275" y="4824413"/>
            <a:ext cx="612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62479" name="TextBox 48"/>
          <p:cNvSpPr txBox="1">
            <a:spLocks noChangeArrowheads="1"/>
          </p:cNvSpPr>
          <p:nvPr/>
        </p:nvSpPr>
        <p:spPr bwMode="auto">
          <a:xfrm>
            <a:off x="7923213" y="4268788"/>
            <a:ext cx="1066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Filter bank of 24 filters</a:t>
            </a:r>
          </a:p>
        </p:txBody>
      </p:sp>
      <p:sp>
        <p:nvSpPr>
          <p:cNvPr id="62480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1" name="Oval 30"/>
          <p:cNvSpPr>
            <a:spLocks noChangeArrowheads="1"/>
          </p:cNvSpPr>
          <p:nvPr/>
        </p:nvSpPr>
        <p:spPr bwMode="auto">
          <a:xfrm>
            <a:off x="3330575" y="465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2" name="Oval 30"/>
          <p:cNvSpPr>
            <a:spLocks noChangeArrowheads="1"/>
          </p:cNvSpPr>
          <p:nvPr/>
        </p:nvSpPr>
        <p:spPr bwMode="auto">
          <a:xfrm>
            <a:off x="3397250" y="45608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3" name="Oval 30"/>
          <p:cNvSpPr>
            <a:spLocks noChangeArrowheads="1"/>
          </p:cNvSpPr>
          <p:nvPr/>
        </p:nvSpPr>
        <p:spPr bwMode="auto">
          <a:xfrm>
            <a:off x="2600325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4" name="Oval 30"/>
          <p:cNvSpPr>
            <a:spLocks noChangeArrowheads="1"/>
          </p:cNvSpPr>
          <p:nvPr/>
        </p:nvSpPr>
        <p:spPr bwMode="auto">
          <a:xfrm>
            <a:off x="2047875" y="4597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5" name="Oval 30"/>
          <p:cNvSpPr>
            <a:spLocks noChangeArrowheads="1"/>
          </p:cNvSpPr>
          <p:nvPr/>
        </p:nvSpPr>
        <p:spPr bwMode="auto">
          <a:xfrm>
            <a:off x="2119313" y="4749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6" name="Oval 30"/>
          <p:cNvSpPr>
            <a:spLocks noChangeArrowheads="1"/>
          </p:cNvSpPr>
          <p:nvPr/>
        </p:nvSpPr>
        <p:spPr bwMode="auto">
          <a:xfrm>
            <a:off x="2185988" y="4652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7" name="Oval 30"/>
          <p:cNvSpPr>
            <a:spLocks noChangeArrowheads="1"/>
          </p:cNvSpPr>
          <p:nvPr/>
        </p:nvSpPr>
        <p:spPr bwMode="auto">
          <a:xfrm>
            <a:off x="2265363" y="4805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8" name="Oval 30"/>
          <p:cNvSpPr>
            <a:spLocks noChangeArrowheads="1"/>
          </p:cNvSpPr>
          <p:nvPr/>
        </p:nvSpPr>
        <p:spPr bwMode="auto">
          <a:xfrm>
            <a:off x="2125663" y="44561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9" name="Oval 30"/>
          <p:cNvSpPr>
            <a:spLocks noChangeArrowheads="1"/>
          </p:cNvSpPr>
          <p:nvPr/>
        </p:nvSpPr>
        <p:spPr bwMode="auto">
          <a:xfrm>
            <a:off x="2197100" y="46085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0" name="Oval 30"/>
          <p:cNvSpPr>
            <a:spLocks noChangeArrowheads="1"/>
          </p:cNvSpPr>
          <p:nvPr/>
        </p:nvSpPr>
        <p:spPr bwMode="auto">
          <a:xfrm>
            <a:off x="2263775" y="4511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1" name="Oval 30"/>
          <p:cNvSpPr>
            <a:spLocks noChangeArrowheads="1"/>
          </p:cNvSpPr>
          <p:nvPr/>
        </p:nvSpPr>
        <p:spPr bwMode="auto">
          <a:xfrm>
            <a:off x="2343150" y="4664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2" name="Oval 30"/>
          <p:cNvSpPr>
            <a:spLocks noChangeArrowheads="1"/>
          </p:cNvSpPr>
          <p:nvPr/>
        </p:nvSpPr>
        <p:spPr bwMode="auto">
          <a:xfrm>
            <a:off x="2595563" y="39401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3" name="Oval 30"/>
          <p:cNvSpPr>
            <a:spLocks noChangeArrowheads="1"/>
          </p:cNvSpPr>
          <p:nvPr/>
        </p:nvSpPr>
        <p:spPr bwMode="auto">
          <a:xfrm>
            <a:off x="2667000" y="40925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4" name="Oval 30"/>
          <p:cNvSpPr>
            <a:spLocks noChangeArrowheads="1"/>
          </p:cNvSpPr>
          <p:nvPr/>
        </p:nvSpPr>
        <p:spPr bwMode="auto">
          <a:xfrm>
            <a:off x="2733675" y="3995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5" name="Oval 30"/>
          <p:cNvSpPr>
            <a:spLocks noChangeArrowheads="1"/>
          </p:cNvSpPr>
          <p:nvPr/>
        </p:nvSpPr>
        <p:spPr bwMode="auto">
          <a:xfrm>
            <a:off x="2813050" y="41481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6" name="Oval 30"/>
          <p:cNvSpPr>
            <a:spLocks noChangeArrowheads="1"/>
          </p:cNvSpPr>
          <p:nvPr/>
        </p:nvSpPr>
        <p:spPr bwMode="auto">
          <a:xfrm>
            <a:off x="26733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7" name="Oval 30"/>
          <p:cNvSpPr>
            <a:spLocks noChangeArrowheads="1"/>
          </p:cNvSpPr>
          <p:nvPr/>
        </p:nvSpPr>
        <p:spPr bwMode="auto">
          <a:xfrm>
            <a:off x="2600325" y="52117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8" name="Oval 30"/>
          <p:cNvSpPr>
            <a:spLocks noChangeArrowheads="1"/>
          </p:cNvSpPr>
          <p:nvPr/>
        </p:nvSpPr>
        <p:spPr bwMode="auto">
          <a:xfrm>
            <a:off x="23812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9" name="Oval 30"/>
          <p:cNvSpPr>
            <a:spLocks noChangeArrowheads="1"/>
          </p:cNvSpPr>
          <p:nvPr/>
        </p:nvSpPr>
        <p:spPr bwMode="auto">
          <a:xfrm>
            <a:off x="2454275" y="5400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24384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2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3655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5575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5576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5577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5578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9" name="Rectangle 26"/>
          <p:cNvSpPr>
            <a:spLocks noChangeArrowheads="1"/>
          </p:cNvSpPr>
          <p:nvPr/>
        </p:nvSpPr>
        <p:spPr bwMode="auto">
          <a:xfrm>
            <a:off x="4206875" y="17494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0" name="Rectangle 27"/>
          <p:cNvSpPr>
            <a:spLocks noChangeArrowheads="1"/>
          </p:cNvSpPr>
          <p:nvPr/>
        </p:nvSpPr>
        <p:spPr bwMode="auto">
          <a:xfrm>
            <a:off x="4206875" y="430530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560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560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561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561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561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sp>
        <p:nvSpPr>
          <p:cNvPr id="22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Recall: texture representation example</a:t>
            </a:r>
          </a:p>
        </p:txBody>
      </p:sp>
    </p:spTree>
    <p:extLst>
      <p:ext uri="{BB962C8B-B14F-4D97-AF65-F5344CB8AC3E}">
        <p14:creationId xmlns:p14="http://schemas.microsoft.com/office/powerpoint/2010/main" val="201746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Recall: texture representation example</a:t>
            </a:r>
          </a:p>
        </p:txBody>
      </p:sp>
      <p:sp>
        <p:nvSpPr>
          <p:cNvPr id="6349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51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6351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6352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352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352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cxnSp>
        <p:nvCxnSpPr>
          <p:cNvPr id="63523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3524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3525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Dimension 1 (mean d/dx value)</a:t>
            </a:r>
          </a:p>
        </p:txBody>
      </p:sp>
      <p:sp>
        <p:nvSpPr>
          <p:cNvPr id="63526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Dimension 2 (mean d/dy value)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63572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573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574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63528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29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0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1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2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3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4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5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6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7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8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9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0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1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2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3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4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5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6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7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8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9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0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1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2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3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4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5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6" name="TextBox 72"/>
          <p:cNvSpPr txBox="1">
            <a:spLocks noChangeArrowheads="1"/>
          </p:cNvSpPr>
          <p:nvPr/>
        </p:nvSpPr>
        <p:spPr bwMode="auto">
          <a:xfrm>
            <a:off x="1395413" y="5645150"/>
            <a:ext cx="18986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Windows with small gradient in both directions</a:t>
            </a:r>
          </a:p>
        </p:txBody>
      </p:sp>
      <p:sp>
        <p:nvSpPr>
          <p:cNvPr id="63557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63558" name="Straight Arrow Connector 75"/>
          <p:cNvCxnSpPr>
            <a:cxnSpLocks noChangeShapeType="1"/>
            <a:endCxn id="63557" idx="4"/>
          </p:cNvCxnSpPr>
          <p:nvPr/>
        </p:nvCxnSpPr>
        <p:spPr bwMode="auto">
          <a:xfrm rot="16200000" flipV="1">
            <a:off x="1769269" y="5226844"/>
            <a:ext cx="912812" cy="19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3074988" y="3392488"/>
            <a:ext cx="2300287" cy="3187700"/>
            <a:chOff x="3074967" y="3392487"/>
            <a:chExt cx="2300319" cy="3187136"/>
          </a:xfrm>
        </p:grpSpPr>
        <p:sp>
          <p:nvSpPr>
            <p:cNvPr id="63569" name="Oval 78"/>
            <p:cNvSpPr>
              <a:spLocks noChangeArrowheads="1"/>
            </p:cNvSpPr>
            <p:nvPr/>
          </p:nvSpPr>
          <p:spPr bwMode="auto">
            <a:xfrm>
              <a:off x="3074967" y="3392487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570" name="TextBox 79"/>
            <p:cNvSpPr txBox="1">
              <a:spLocks noChangeArrowheads="1"/>
            </p:cNvSpPr>
            <p:nvPr/>
          </p:nvSpPr>
          <p:spPr bwMode="auto">
            <a:xfrm>
              <a:off x="3476610" y="5656293"/>
              <a:ext cx="189867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Windows with primarily vertical edges</a:t>
              </a:r>
            </a:p>
          </p:txBody>
        </p:sp>
        <p:cxnSp>
          <p:nvCxnSpPr>
            <p:cNvPr id="63571" name="Straight Arrow Connector 80"/>
            <p:cNvCxnSpPr>
              <a:cxnSpLocks noChangeShapeType="1"/>
            </p:cNvCxnSpPr>
            <p:nvPr/>
          </p:nvCxnSpPr>
          <p:spPr bwMode="auto">
            <a:xfrm rot="16200000" flipV="1">
              <a:off x="3668303" y="5263779"/>
              <a:ext cx="912825" cy="1825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4" name="Group 90"/>
          <p:cNvGrpSpPr>
            <a:grpSpLocks/>
          </p:cNvGrpSpPr>
          <p:nvPr/>
        </p:nvGrpSpPr>
        <p:grpSpPr bwMode="auto">
          <a:xfrm>
            <a:off x="0" y="909638"/>
            <a:ext cx="3148013" cy="2190750"/>
            <a:chOff x="0" y="909603"/>
            <a:chExt cx="3147993" cy="2190780"/>
          </a:xfrm>
        </p:grpSpPr>
        <p:sp>
          <p:nvSpPr>
            <p:cNvPr id="63565" name="Oval 82"/>
            <p:cNvSpPr>
              <a:spLocks noChangeArrowheads="1"/>
            </p:cNvSpPr>
            <p:nvPr/>
          </p:nvSpPr>
          <p:spPr bwMode="auto">
            <a:xfrm>
              <a:off x="1431882" y="1712889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5" name="Group 85"/>
            <p:cNvGrpSpPr>
              <a:grpSpLocks/>
            </p:cNvGrpSpPr>
            <p:nvPr/>
          </p:nvGrpSpPr>
          <p:grpSpPr bwMode="auto">
            <a:xfrm>
              <a:off x="0" y="909603"/>
              <a:ext cx="2162142" cy="1006480"/>
              <a:chOff x="0" y="909603"/>
              <a:chExt cx="2162142" cy="1006480"/>
            </a:xfrm>
          </p:grpSpPr>
          <p:sp>
            <p:nvSpPr>
              <p:cNvPr id="63567" name="TextBox 81"/>
              <p:cNvSpPr txBox="1">
                <a:spLocks noChangeArrowheads="1"/>
              </p:cNvSpPr>
              <p:nvPr/>
            </p:nvSpPr>
            <p:spPr bwMode="auto">
              <a:xfrm>
                <a:off x="0" y="909603"/>
                <a:ext cx="2162142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Windows with primarily horizontal edges</a:t>
                </a:r>
              </a:p>
            </p:txBody>
          </p:sp>
          <p:cxnSp>
            <p:nvCxnSpPr>
              <p:cNvPr id="63568" name="Straight Arrow Connector 84"/>
              <p:cNvCxnSpPr>
                <a:cxnSpLocks noChangeShapeType="1"/>
                <a:endCxn id="63565" idx="1"/>
              </p:cNvCxnSpPr>
              <p:nvPr/>
            </p:nvCxnSpPr>
            <p:spPr bwMode="auto">
              <a:xfrm>
                <a:off x="1212804" y="1530324"/>
                <a:ext cx="470397" cy="3857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63562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Both</a:t>
              </a:r>
            </a:p>
          </p:txBody>
        </p:sp>
        <p:sp>
          <p:nvSpPr>
            <p:cNvPr id="63563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3564" name="Straight Arrow Connector 88"/>
            <p:cNvCxnSpPr>
              <a:cxnSpLocks noChangeShapeType="1"/>
            </p:cNvCxnSpPr>
            <p:nvPr/>
          </p:nvCxnSpPr>
          <p:spPr bwMode="auto">
            <a:xfrm rot="5400000">
              <a:off x="4243384" y="1603350"/>
              <a:ext cx="182565" cy="10953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</a:blip>
          <a:srcRect l="60813" t="41463" r="27456" b="37805"/>
          <a:stretch>
            <a:fillRect/>
          </a:stretch>
        </p:blipFill>
        <p:spPr bwMode="auto">
          <a:xfrm>
            <a:off x="6105546" y="1895454"/>
            <a:ext cx="2464959" cy="288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1870038" y="2260584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70038" y="3721104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659175" y="3830643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695688" y="2041506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with texture features</a:t>
            </a:r>
          </a:p>
        </p:txBody>
      </p:sp>
      <p:sp>
        <p:nvSpPr>
          <p:cNvPr id="49155" name="Rectangle 6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8001000" cy="914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200" dirty="0" smtClean="0"/>
              <a:t>Find “</a:t>
            </a:r>
            <a:r>
              <a:rPr lang="en-US" sz="2200" dirty="0" err="1" smtClean="0"/>
              <a:t>textons</a:t>
            </a:r>
            <a:r>
              <a:rPr lang="en-US" sz="2200" dirty="0" smtClean="0"/>
              <a:t>” by </a:t>
            </a:r>
            <a:r>
              <a:rPr lang="en-US" sz="2200" b="1" dirty="0" smtClean="0"/>
              <a:t>clustering</a:t>
            </a:r>
            <a:r>
              <a:rPr lang="en-US" sz="2200" dirty="0" smtClean="0"/>
              <a:t> vectors of filter bank outputs</a:t>
            </a:r>
          </a:p>
          <a:p>
            <a:pPr>
              <a:buFontTx/>
              <a:buChar char="•"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Describe texture in a window based on </a:t>
            </a:r>
            <a:r>
              <a:rPr kumimoji="0" lang="en-US" sz="2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texton</a:t>
            </a:r>
            <a:r>
              <a:rPr kumimoji="0" lang="en-US" sz="22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histogram </a:t>
            </a:r>
            <a:endParaRPr lang="en-US" sz="2200" dirty="0" smtClean="0"/>
          </a:p>
          <a:p>
            <a:endParaRPr lang="en-US" sz="2200" dirty="0" smtClean="0"/>
          </a:p>
        </p:txBody>
      </p:sp>
      <p:sp>
        <p:nvSpPr>
          <p:cNvPr id="49156" name="Rectangle 7"/>
          <p:cNvSpPr>
            <a:spLocks noChangeArrowheads="1"/>
          </p:cNvSpPr>
          <p:nvPr/>
        </p:nvSpPr>
        <p:spPr bwMode="auto">
          <a:xfrm>
            <a:off x="0" y="6550223"/>
            <a:ext cx="944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 err="1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Malik</a:t>
            </a: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sz="1400" kern="1200" dirty="0" err="1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Belongie</a:t>
            </a: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sz="1400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Leung </a:t>
            </a: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and </a:t>
            </a:r>
            <a:r>
              <a:rPr lang="en-US" sz="1400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Shi</a:t>
            </a: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. </a:t>
            </a:r>
            <a:r>
              <a:rPr lang="en-US" sz="1400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IJCV 2001.</a:t>
            </a:r>
            <a:endParaRPr lang="en-US" sz="1400" b="1" kern="1200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362200"/>
            <a:ext cx="223043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3622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Box 7"/>
          <p:cNvSpPr txBox="1">
            <a:spLocks noChangeArrowheads="1"/>
          </p:cNvSpPr>
          <p:nvPr/>
        </p:nvSpPr>
        <p:spPr bwMode="auto">
          <a:xfrm>
            <a:off x="3270250" y="198120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Texton map</a:t>
            </a:r>
          </a:p>
        </p:txBody>
      </p:sp>
      <p:sp>
        <p:nvSpPr>
          <p:cNvPr id="49160" name="TextBox 8"/>
          <p:cNvSpPr txBox="1">
            <a:spLocks noChangeArrowheads="1"/>
          </p:cNvSpPr>
          <p:nvPr/>
        </p:nvSpPr>
        <p:spPr bwMode="auto">
          <a:xfrm>
            <a:off x="1231900" y="1981200"/>
            <a:ext cx="82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Image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590800"/>
            <a:ext cx="25495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 bwMode="auto">
          <a:xfrm>
            <a:off x="5943600" y="38100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629400" y="43434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77000" y="28194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867400" y="5410200"/>
            <a:ext cx="701040" cy="533400"/>
            <a:chOff x="5867400" y="5410200"/>
            <a:chExt cx="701040" cy="5334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8674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0198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1722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4770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246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62800" y="5410200"/>
            <a:ext cx="701040" cy="538953"/>
            <a:chOff x="7162800" y="5410200"/>
            <a:chExt cx="701040" cy="538953"/>
          </a:xfrm>
        </p:grpSpPr>
        <p:sp>
          <p:nvSpPr>
            <p:cNvPr id="19" name="Rectangle 18"/>
            <p:cNvSpPr/>
            <p:nvPr/>
          </p:nvSpPr>
          <p:spPr bwMode="auto">
            <a:xfrm>
              <a:off x="7162800" y="5509485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315200" y="5510241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4676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772400" y="5656293"/>
              <a:ext cx="91440" cy="2926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200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 rot="16200000" flipH="1">
            <a:off x="6345413" y="5484655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16200000" flipH="1">
            <a:off x="7613506" y="5489453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5630878" y="4670442"/>
            <a:ext cx="1131903" cy="1825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rot="16200000" flipH="1">
            <a:off x="6762781" y="4889520"/>
            <a:ext cx="766773" cy="32861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>
            <a:endCxn id="24" idx="2"/>
          </p:cNvCxnSpPr>
          <p:nvPr/>
        </p:nvCxnSpPr>
        <p:spPr bwMode="auto">
          <a:xfrm rot="5400000" flipH="1" flipV="1">
            <a:off x="6709586" y="2488421"/>
            <a:ext cx="884235" cy="63179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813442" y="6021423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Texton</a:t>
            </a:r>
            <a:r>
              <a:rPr lang="en-US" sz="1200" dirty="0" smtClean="0"/>
              <a:t> index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7054884" y="6021423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Texton</a:t>
            </a:r>
            <a:r>
              <a:rPr lang="en-US" sz="1200" dirty="0" smtClean="0"/>
              <a:t> index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4634322" y="4805791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Count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5970199" y="4805791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Count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5410200" y="325395"/>
            <a:ext cx="4114800" cy="2321727"/>
            <a:chOff x="5410200" y="325395"/>
            <a:chExt cx="4114800" cy="2321727"/>
          </a:xfrm>
        </p:grpSpPr>
        <p:sp>
          <p:nvSpPr>
            <p:cNvPr id="24" name="Rectangle 6"/>
            <p:cNvSpPr txBox="1">
              <a:spLocks noChangeArrowheads="1"/>
            </p:cNvSpPr>
            <p:nvPr/>
          </p:nvSpPr>
          <p:spPr bwMode="auto">
            <a:xfrm>
              <a:off x="5410200" y="1447800"/>
              <a:ext cx="4114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346988" y="1953429"/>
              <a:ext cx="701040" cy="453207"/>
              <a:chOff x="7346988" y="1953429"/>
              <a:chExt cx="701040" cy="453207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7346988" y="2378448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74993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76517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9565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7796895" y="1953429"/>
                <a:ext cx="91440" cy="43891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cxnSp>
          <p:nvCxnSpPr>
            <p:cNvPr id="36" name="Straight Arrow Connector 35"/>
            <p:cNvCxnSpPr/>
            <p:nvPr/>
          </p:nvCxnSpPr>
          <p:spPr bwMode="auto">
            <a:xfrm rot="16200000" flipH="1">
              <a:off x="7796071" y="1947692"/>
              <a:ext cx="4797" cy="9226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6122599" y="1264029"/>
              <a:ext cx="2154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Count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46988" y="2370123"/>
              <a:ext cx="2154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Texton</a:t>
              </a:r>
              <a:r>
                <a:rPr lang="en-US" sz="1200" dirty="0" smtClean="0"/>
                <a:t> index</a:t>
              </a:r>
              <a:endParaRPr lang="en-US" sz="1200" dirty="0"/>
            </a:p>
          </p:txBody>
        </p:sp>
      </p:grp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z="1400" kern="1200" dirty="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9" grpId="0"/>
      <p:bldP spid="42" grpId="0"/>
      <p:bldP spid="44" grpId="0"/>
      <p:bldP spid="4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t="28284" r="34130" b="16247"/>
          <a:stretch/>
        </p:blipFill>
        <p:spPr bwMode="auto">
          <a:xfrm>
            <a:off x="1871700" y="1484784"/>
            <a:ext cx="5347253" cy="401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295636" y="1534174"/>
            <a:ext cx="1692188" cy="814705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4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77" name="Picture 7" descr="C:\Documents and Settings\grauman\Desktop\firstbytes\nnex\inters_nn16.jpg"/>
          <p:cNvPicPr>
            <a:picLocks noChangeAspect="1" noChangeArrowheads="1"/>
          </p:cNvPicPr>
          <p:nvPr/>
        </p:nvPicPr>
        <p:blipFill>
          <a:blip r:embed="rId3"/>
          <a:srcRect l="24918" t="40463" r="9915" b="48036"/>
          <a:stretch>
            <a:fillRect/>
          </a:stretch>
        </p:blipFill>
        <p:spPr bwMode="auto">
          <a:xfrm>
            <a:off x="39688" y="1554163"/>
            <a:ext cx="9104312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78" name="Title 1"/>
          <p:cNvSpPr>
            <a:spLocks noGrp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r>
              <a:rPr lang="en-US" dirty="0" smtClean="0"/>
              <a:t>Color vs. texture</a:t>
            </a:r>
          </a:p>
        </p:txBody>
      </p:sp>
      <p:pic>
        <p:nvPicPr>
          <p:cNvPr id="382980" name="Picture 14" descr="C:\Documents and Settings\grauman\Desktop\firstbytes\nnex\inters_nn69.jpg"/>
          <p:cNvPicPr>
            <a:picLocks noChangeAspect="1" noChangeArrowheads="1"/>
          </p:cNvPicPr>
          <p:nvPr/>
        </p:nvPicPr>
        <p:blipFill>
          <a:blip r:embed="rId4"/>
          <a:srcRect l="25237" t="41315" r="9915" b="46513"/>
          <a:stretch>
            <a:fillRect/>
          </a:stretch>
        </p:blipFill>
        <p:spPr bwMode="auto">
          <a:xfrm>
            <a:off x="0" y="2881313"/>
            <a:ext cx="9174163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81" name="TextBox 7"/>
          <p:cNvSpPr txBox="1">
            <a:spLocks noChangeArrowheads="1"/>
          </p:cNvSpPr>
          <p:nvPr/>
        </p:nvSpPr>
        <p:spPr bwMode="auto">
          <a:xfrm>
            <a:off x="446088" y="4487863"/>
            <a:ext cx="850741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look </a:t>
            </a: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very similar in terms of their color distributions </a:t>
            </a:r>
            <a:r>
              <a:rPr lang="en-US" sz="28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(histograms).</a:t>
            </a:r>
            <a:endParaRPr lang="en-US" sz="28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How </a:t>
            </a: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would their </a:t>
            </a:r>
            <a:r>
              <a:rPr lang="en-US" sz="28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texture</a:t>
            </a: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distributions compare?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Examples of grouping in vision</a:t>
            </a:r>
          </a:p>
        </p:txBody>
      </p:sp>
      <p:pic>
        <p:nvPicPr>
          <p:cNvPr id="26627" name="Picture 5" descr="imageResul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" y="1057275"/>
            <a:ext cx="3219450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6"/>
          <p:cNvSpPr txBox="1">
            <a:spLocks noChangeArrowheads="1"/>
          </p:cNvSpPr>
          <p:nvPr/>
        </p:nvSpPr>
        <p:spPr bwMode="auto">
          <a:xfrm>
            <a:off x="1254125" y="3478213"/>
            <a:ext cx="3276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J. Shi]</a:t>
            </a:r>
          </a:p>
        </p:txBody>
      </p:sp>
      <p:pic>
        <p:nvPicPr>
          <p:cNvPr id="8" name="Picture 7" descr="SpeakDepVidIndex_img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8725" y="1895475"/>
            <a:ext cx="30416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44925" y="2954338"/>
            <a:ext cx="29543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[http://poseidon.csd.auth.gr/LAB_RESEARCH/Latest/imgs/SpeakDepVidIndex_img2.jpg]</a:t>
            </a:r>
          </a:p>
        </p:txBody>
      </p:sp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3397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Determine image regions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95700" y="3246438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 video frames into shots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 l="62917" t="40343" r="23750" b="12479"/>
          <a:stretch>
            <a:fillRect/>
          </a:stretch>
        </p:blipFill>
        <p:spPr bwMode="auto">
          <a:xfrm>
            <a:off x="7426325" y="1666875"/>
            <a:ext cx="129540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369175" y="4468813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Wang &amp; Suter]</a:t>
            </a:r>
          </a:p>
        </p:txBody>
      </p:sp>
      <p:grpSp>
        <p:nvGrpSpPr>
          <p:cNvPr id="2" name="Group 72"/>
          <p:cNvGrpSpPr>
            <a:grpSpLocks noChangeAspect="1"/>
          </p:cNvGrpSpPr>
          <p:nvPr/>
        </p:nvGrpSpPr>
        <p:grpSpPr bwMode="auto">
          <a:xfrm>
            <a:off x="2549525" y="4181475"/>
            <a:ext cx="4056063" cy="1943100"/>
            <a:chOff x="542925" y="6172200"/>
            <a:chExt cx="8601075" cy="4121150"/>
          </a:xfrm>
        </p:grpSpPr>
        <p:pic>
          <p:nvPicPr>
            <p:cNvPr id="26640" name="Picture 3" descr="koala-australia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553325" y="8686800"/>
              <a:ext cx="1109663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1" name="Picture 4" descr="face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81525" y="7772400"/>
              <a:ext cx="1800225" cy="1192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2" name="Picture 5" descr="face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429125" y="9067800"/>
              <a:ext cx="1800225" cy="119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3" name="Picture 6" descr="side%20view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71525" y="9144000"/>
              <a:ext cx="1755775" cy="114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4" name="Picture 7" descr="koala-leaf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81738" y="6400800"/>
              <a:ext cx="1033462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5" name="Picture 8" descr="carlondon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42925" y="7543800"/>
              <a:ext cx="1981200" cy="148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6" name="Picture 9" descr="personkoal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457700" y="6477000"/>
              <a:ext cx="1495425" cy="123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7" name="Picture 10" descr="MVO%20Parking%20Lot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47725" y="6172200"/>
              <a:ext cx="167640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8" name="Picture 11" descr="koalashu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7125" y="6553200"/>
              <a:ext cx="1652588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9" name="Picture 12" descr="Car_Side_Large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600325" y="8686800"/>
              <a:ext cx="1585913" cy="1169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0" name="Picture 13" descr="koala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486525" y="7848600"/>
              <a:ext cx="854075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1" name="Picture 14" descr="feats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847725" y="6172200"/>
              <a:ext cx="16764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2" name="Picture 15" descr="feats2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42925" y="7543800"/>
              <a:ext cx="1981200" cy="147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3" name="Picture 16" descr="feats1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429125" y="9067800"/>
              <a:ext cx="1828800" cy="1209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4" name="Picture 17" descr="feats11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4581525" y="7772400"/>
              <a:ext cx="1828800" cy="121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5" name="Picture 18" descr="feats10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429125" y="6477000"/>
              <a:ext cx="15240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6" name="Picture 19" descr="feats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71525" y="9144000"/>
              <a:ext cx="17526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7" name="Picture 20" descr="feats9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7553325" y="8686800"/>
              <a:ext cx="1112838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8" name="Picture 21" descr="feats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7477125" y="6553200"/>
              <a:ext cx="1666875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9" name="Picture 22" descr="feats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6486525" y="7848600"/>
              <a:ext cx="8620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0" name="Picture 23" descr="feats6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6257925" y="6400800"/>
              <a:ext cx="10652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1" name="Picture 24" descr="feats5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2600325" y="8686800"/>
              <a:ext cx="1600200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2" name="Picture 25" descr="car6feats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600325" y="7183438"/>
              <a:ext cx="1828800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2066925" y="6705600"/>
              <a:ext cx="1371600" cy="2819400"/>
              <a:chOff x="1056" y="1536"/>
              <a:chExt cx="864" cy="1776"/>
            </a:xfrm>
          </p:grpSpPr>
          <p:sp>
            <p:nvSpPr>
              <p:cNvPr id="26697" name="Line 27"/>
              <p:cNvSpPr>
                <a:spLocks noChangeShapeType="1"/>
              </p:cNvSpPr>
              <p:nvPr/>
            </p:nvSpPr>
            <p:spPr bwMode="auto">
              <a:xfrm>
                <a:off x="1056" y="1536"/>
                <a:ext cx="864" cy="52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8" name="Line 28"/>
              <p:cNvSpPr>
                <a:spLocks noChangeShapeType="1"/>
              </p:cNvSpPr>
              <p:nvPr/>
            </p:nvSpPr>
            <p:spPr bwMode="auto">
              <a:xfrm flipV="1">
                <a:off x="1296" y="3168"/>
                <a:ext cx="288" cy="144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847725" y="6534150"/>
              <a:ext cx="3503613" cy="3448050"/>
              <a:chOff x="288" y="1428"/>
              <a:chExt cx="2207" cy="2172"/>
            </a:xfrm>
          </p:grpSpPr>
          <p:sp>
            <p:nvSpPr>
              <p:cNvPr id="26685" name="Oval 30"/>
              <p:cNvSpPr>
                <a:spLocks noChangeArrowheads="1"/>
              </p:cNvSpPr>
              <p:nvPr/>
            </p:nvSpPr>
            <p:spPr bwMode="auto">
              <a:xfrm>
                <a:off x="336" y="2592"/>
                <a:ext cx="912" cy="288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6" name="Oval 31"/>
              <p:cNvSpPr>
                <a:spLocks noChangeArrowheads="1"/>
              </p:cNvSpPr>
              <p:nvPr/>
            </p:nvSpPr>
            <p:spPr bwMode="auto">
              <a:xfrm>
                <a:off x="288" y="3216"/>
                <a:ext cx="1056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7" name="Oval 32"/>
              <p:cNvSpPr>
                <a:spLocks noChangeArrowheads="1"/>
              </p:cNvSpPr>
              <p:nvPr/>
            </p:nvSpPr>
            <p:spPr bwMode="auto">
              <a:xfrm rot="22518">
                <a:off x="1384" y="2064"/>
                <a:ext cx="1111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8" name="Oval 33"/>
              <p:cNvSpPr>
                <a:spLocks noChangeArrowheads="1"/>
              </p:cNvSpPr>
              <p:nvPr/>
            </p:nvSpPr>
            <p:spPr bwMode="auto">
              <a:xfrm>
                <a:off x="1584" y="3024"/>
                <a:ext cx="720" cy="240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9" name="Oval 34"/>
              <p:cNvSpPr>
                <a:spLocks noChangeArrowheads="1"/>
              </p:cNvSpPr>
              <p:nvPr/>
            </p:nvSpPr>
            <p:spPr bwMode="auto">
              <a:xfrm rot="1143841">
                <a:off x="662" y="1428"/>
                <a:ext cx="432" cy="156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0" name="Oval 35"/>
              <p:cNvSpPr>
                <a:spLocks noChangeArrowheads="1"/>
              </p:cNvSpPr>
              <p:nvPr/>
            </p:nvSpPr>
            <p:spPr bwMode="auto">
              <a:xfrm rot="1463785">
                <a:off x="563" y="1545"/>
                <a:ext cx="361" cy="197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1" name="Line 36"/>
              <p:cNvSpPr>
                <a:spLocks noChangeShapeType="1"/>
              </p:cNvSpPr>
              <p:nvPr/>
            </p:nvSpPr>
            <p:spPr bwMode="auto">
              <a:xfrm flipV="1">
                <a:off x="816" y="2880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2" name="Line 37"/>
              <p:cNvSpPr>
                <a:spLocks noChangeShapeType="1"/>
              </p:cNvSpPr>
              <p:nvPr/>
            </p:nvSpPr>
            <p:spPr bwMode="auto">
              <a:xfrm>
                <a:off x="1007" y="1583"/>
                <a:ext cx="0" cy="163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3" name="Line 38"/>
              <p:cNvSpPr>
                <a:spLocks noChangeShapeType="1"/>
              </p:cNvSpPr>
              <p:nvPr/>
            </p:nvSpPr>
            <p:spPr bwMode="auto">
              <a:xfrm flipV="1">
                <a:off x="816" y="1776"/>
                <a:ext cx="0" cy="81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4" name="Line 39"/>
              <p:cNvSpPr>
                <a:spLocks noChangeShapeType="1"/>
              </p:cNvSpPr>
              <p:nvPr/>
            </p:nvSpPr>
            <p:spPr bwMode="auto">
              <a:xfrm>
                <a:off x="1152" y="1680"/>
                <a:ext cx="864" cy="144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5" name="Line 40"/>
              <p:cNvSpPr>
                <a:spLocks noChangeShapeType="1"/>
              </p:cNvSpPr>
              <p:nvPr/>
            </p:nvSpPr>
            <p:spPr bwMode="auto">
              <a:xfrm flipV="1">
                <a:off x="1152" y="2352"/>
                <a:ext cx="336" cy="912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6" name="Line 41"/>
              <p:cNvSpPr>
                <a:spLocks noChangeShapeType="1"/>
              </p:cNvSpPr>
              <p:nvPr/>
            </p:nvSpPr>
            <p:spPr bwMode="auto">
              <a:xfrm flipH="1" flipV="1">
                <a:off x="1200" y="2784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4733925" y="6477000"/>
              <a:ext cx="1295400" cy="3657600"/>
              <a:chOff x="2736" y="1392"/>
              <a:chExt cx="816" cy="2304"/>
            </a:xfrm>
          </p:grpSpPr>
          <p:grpSp>
            <p:nvGrpSpPr>
              <p:cNvPr id="6" name="Group 43"/>
              <p:cNvGrpSpPr>
                <a:grpSpLocks/>
              </p:cNvGrpSpPr>
              <p:nvPr/>
            </p:nvGrpSpPr>
            <p:grpSpPr bwMode="auto">
              <a:xfrm>
                <a:off x="2736" y="1392"/>
                <a:ext cx="816" cy="2304"/>
                <a:chOff x="2736" y="1392"/>
                <a:chExt cx="816" cy="2304"/>
              </a:xfrm>
            </p:grpSpPr>
            <p:sp>
              <p:nvSpPr>
                <p:cNvPr id="26682" name="Oval 44"/>
                <p:cNvSpPr>
                  <a:spLocks noChangeArrowheads="1"/>
                </p:cNvSpPr>
                <p:nvPr/>
              </p:nvSpPr>
              <p:spPr bwMode="auto">
                <a:xfrm>
                  <a:off x="2880" y="3072"/>
                  <a:ext cx="480" cy="624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3" name="Oval 45"/>
                <p:cNvSpPr>
                  <a:spLocks noChangeArrowheads="1"/>
                </p:cNvSpPr>
                <p:nvPr/>
              </p:nvSpPr>
              <p:spPr bwMode="auto">
                <a:xfrm>
                  <a:off x="3168" y="2352"/>
                  <a:ext cx="384" cy="528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4" name="Oval 46"/>
                <p:cNvSpPr>
                  <a:spLocks noChangeArrowheads="1"/>
                </p:cNvSpPr>
                <p:nvPr/>
              </p:nvSpPr>
              <p:spPr bwMode="auto">
                <a:xfrm>
                  <a:off x="2736" y="1392"/>
                  <a:ext cx="288" cy="432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679" name="Line 47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336" cy="57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0" name="Line 48"/>
              <p:cNvSpPr>
                <a:spLocks noChangeShapeType="1"/>
              </p:cNvSpPr>
              <p:nvPr/>
            </p:nvSpPr>
            <p:spPr bwMode="auto">
              <a:xfrm flipH="1">
                <a:off x="3168" y="2880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1" name="Line 49"/>
              <p:cNvSpPr>
                <a:spLocks noChangeShapeType="1"/>
              </p:cNvSpPr>
              <p:nvPr/>
            </p:nvSpPr>
            <p:spPr bwMode="auto">
              <a:xfrm>
                <a:off x="2880" y="1824"/>
                <a:ext cx="192" cy="1248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6666" name="Oval 51"/>
            <p:cNvSpPr>
              <a:spLocks noChangeArrowheads="1"/>
            </p:cNvSpPr>
            <p:nvPr/>
          </p:nvSpPr>
          <p:spPr bwMode="auto">
            <a:xfrm>
              <a:off x="6410325" y="6477000"/>
              <a:ext cx="762000" cy="685800"/>
            </a:xfrm>
            <a:prstGeom prst="ellipse">
              <a:avLst/>
            </a:prstGeom>
            <a:solidFill>
              <a:srgbClr val="CCFFCC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7" name="Group 57"/>
            <p:cNvGrpSpPr>
              <a:grpSpLocks/>
            </p:cNvGrpSpPr>
            <p:nvPr/>
          </p:nvGrpSpPr>
          <p:grpSpPr bwMode="auto">
            <a:xfrm>
              <a:off x="6715125" y="6705600"/>
              <a:ext cx="2286000" cy="2667000"/>
              <a:chOff x="3984" y="1536"/>
              <a:chExt cx="1440" cy="1680"/>
            </a:xfrm>
          </p:grpSpPr>
          <p:sp>
            <p:nvSpPr>
              <p:cNvPr id="26668" name="Oval 58"/>
              <p:cNvSpPr>
                <a:spLocks noChangeArrowheads="1"/>
              </p:cNvSpPr>
              <p:nvPr/>
            </p:nvSpPr>
            <p:spPr bwMode="auto">
              <a:xfrm>
                <a:off x="3984" y="2352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69" name="Oval 59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0" name="Oval 60"/>
              <p:cNvSpPr>
                <a:spLocks noChangeArrowheads="1"/>
              </p:cNvSpPr>
              <p:nvPr/>
            </p:nvSpPr>
            <p:spPr bwMode="auto">
              <a:xfrm>
                <a:off x="5136" y="1680"/>
                <a:ext cx="288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1" name="Oval 61"/>
              <p:cNvSpPr>
                <a:spLocks noChangeArrowheads="1"/>
              </p:cNvSpPr>
              <p:nvPr/>
            </p:nvSpPr>
            <p:spPr bwMode="auto">
              <a:xfrm>
                <a:off x="4800" y="2832"/>
                <a:ext cx="384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2" name="Line 62"/>
              <p:cNvSpPr>
                <a:spLocks noChangeShapeType="1"/>
              </p:cNvSpPr>
              <p:nvPr/>
            </p:nvSpPr>
            <p:spPr bwMode="auto">
              <a:xfrm>
                <a:off x="4272" y="1632"/>
                <a:ext cx="528" cy="96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3" name="Line 63"/>
              <p:cNvSpPr>
                <a:spLocks noChangeShapeType="1"/>
              </p:cNvSpPr>
              <p:nvPr/>
            </p:nvSpPr>
            <p:spPr bwMode="auto">
              <a:xfrm>
                <a:off x="4368" y="2640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4" name="Line 64"/>
              <p:cNvSpPr>
                <a:spLocks noChangeShapeType="1"/>
              </p:cNvSpPr>
              <p:nvPr/>
            </p:nvSpPr>
            <p:spPr bwMode="auto">
              <a:xfrm flipV="1">
                <a:off x="4368" y="2016"/>
                <a:ext cx="81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5" name="Line 65"/>
              <p:cNvSpPr>
                <a:spLocks noChangeShapeType="1"/>
              </p:cNvSpPr>
              <p:nvPr/>
            </p:nvSpPr>
            <p:spPr bwMode="auto">
              <a:xfrm flipH="1" flipV="1">
                <a:off x="4080" y="1824"/>
                <a:ext cx="9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6" name="Line 66"/>
              <p:cNvSpPr>
                <a:spLocks noChangeShapeType="1"/>
              </p:cNvSpPr>
              <p:nvPr/>
            </p:nvSpPr>
            <p:spPr bwMode="auto">
              <a:xfrm flipH="1" flipV="1">
                <a:off x="4224" y="1728"/>
                <a:ext cx="720" cy="1152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7" name="Line 67"/>
              <p:cNvSpPr>
                <a:spLocks noChangeShapeType="1"/>
              </p:cNvSpPr>
              <p:nvPr/>
            </p:nvSpPr>
            <p:spPr bwMode="auto">
              <a:xfrm flipH="1" flipV="1">
                <a:off x="4992" y="1968"/>
                <a:ext cx="0" cy="864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3" name="TextBox 132"/>
          <p:cNvSpPr txBox="1">
            <a:spLocks noChangeArrowheads="1"/>
          </p:cNvSpPr>
          <p:nvPr/>
        </p:nvSpPr>
        <p:spPr bwMode="auto">
          <a:xfrm>
            <a:off x="3541713" y="619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Object-level grouping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7254875" y="4633929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Figure-ground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3937000" y="6057900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Grauman &amp; Darrell]</a:t>
            </a:r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3" grpId="0"/>
      <p:bldP spid="77" grpId="0"/>
      <p:bldP spid="7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7" name="Title 1"/>
          <p:cNvSpPr>
            <a:spLocks noGrp="1"/>
          </p:cNvSpPr>
          <p:nvPr>
            <p:ph type="title"/>
          </p:nvPr>
        </p:nvSpPr>
        <p:spPr>
          <a:xfrm>
            <a:off x="-228600" y="0"/>
            <a:ext cx="9601200" cy="1143000"/>
          </a:xfrm>
        </p:spPr>
        <p:txBody>
          <a:bodyPr/>
          <a:lstStyle/>
          <a:p>
            <a:r>
              <a:rPr lang="en-US" sz="3800" dirty="0" smtClean="0"/>
              <a:t>Material classification example</a:t>
            </a:r>
          </a:p>
        </p:txBody>
      </p:sp>
      <p:pic>
        <p:nvPicPr>
          <p:cNvPr id="577538" name="Content Placeholder 3" descr="intro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723986" y="2333610"/>
            <a:ext cx="5440437" cy="3452585"/>
          </a:xfrm>
        </p:spPr>
      </p:pic>
      <p:sp>
        <p:nvSpPr>
          <p:cNvPr id="577539" name="TextBox 4"/>
          <p:cNvSpPr txBox="1">
            <a:spLocks noChangeArrowheads="1"/>
          </p:cNvSpPr>
          <p:nvPr/>
        </p:nvSpPr>
        <p:spPr bwMode="auto">
          <a:xfrm>
            <a:off x="4267200" y="6488668"/>
            <a:ext cx="480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Figure </a:t>
            </a: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from </a:t>
            </a:r>
            <a:r>
              <a:rPr lang="en-US" kern="1200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Varma</a:t>
            </a: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&amp; </a:t>
            </a:r>
            <a:r>
              <a:rPr lang="en-US" kern="1200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Zisserman</a:t>
            </a: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 IJCV 2005</a:t>
            </a:r>
            <a:endParaRPr lang="en-US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984" y="1201707"/>
            <a:ext cx="7951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an image of a single texture, we can classify it according to its global (image-wide) </a:t>
            </a:r>
            <a:r>
              <a:rPr lang="en-US" sz="2400" dirty="0" err="1" smtClean="0"/>
              <a:t>texton</a:t>
            </a:r>
            <a:r>
              <a:rPr lang="en-US" sz="2400" dirty="0" smtClean="0"/>
              <a:t> histogram.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9.jpg"/>
          <p:cNvPicPr>
            <a:picLocks noChangeAspect="1"/>
          </p:cNvPicPr>
          <p:nvPr/>
        </p:nvPicPr>
        <p:blipFill>
          <a:blip r:embed="rId2"/>
          <a:srcRect t="16061"/>
          <a:stretch>
            <a:fillRect/>
          </a:stretch>
        </p:blipFill>
        <p:spPr>
          <a:xfrm>
            <a:off x="381000" y="914400"/>
            <a:ext cx="8382000" cy="527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3383" y="6313527"/>
            <a:ext cx="59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Manik</a:t>
            </a: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Varma</a:t>
            </a:r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http://www.robots.ox.ac.uk/~vgg/research/texclass/with.html</a:t>
            </a:r>
          </a:p>
        </p:txBody>
      </p:sp>
      <p:pic>
        <p:nvPicPr>
          <p:cNvPr id="7" name="Picture 6" descr="chisq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24400"/>
            <a:ext cx="4507230" cy="990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228600" y="0"/>
            <a:ext cx="9601200" cy="1143000"/>
          </a:xfrm>
        </p:spPr>
        <p:txBody>
          <a:bodyPr/>
          <a:lstStyle/>
          <a:p>
            <a:r>
              <a:rPr lang="en-US" sz="3800" dirty="0" smtClean="0"/>
              <a:t>Material classification 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984" y="1201707"/>
            <a:ext cx="4957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Nearest neighbor </a:t>
            </a:r>
            <a:r>
              <a:rPr lang="en-US" sz="2400" dirty="0" smtClean="0"/>
              <a:t>classification: label the input according to the nearest known example’s label.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What are grouping problems in vision?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Inspiration from human perception</a:t>
            </a:r>
          </a:p>
          <a:p>
            <a:pPr lvl="1" eaLnBrk="1" hangingPunct="1"/>
            <a:r>
              <a:rPr lang="en-US" sz="2400" dirty="0" smtClean="0"/>
              <a:t>Gestalt properties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Bottom-up segmentation via clustering</a:t>
            </a:r>
          </a:p>
          <a:p>
            <a:pPr lvl="1" eaLnBrk="1" hangingPunct="1"/>
            <a:r>
              <a:rPr lang="en-US" sz="2400" dirty="0" smtClean="0"/>
              <a:t>Algorithms: </a:t>
            </a:r>
          </a:p>
          <a:p>
            <a:pPr lvl="2" eaLnBrk="1" hangingPunct="1"/>
            <a:r>
              <a:rPr lang="en-US" sz="2000" dirty="0" smtClean="0"/>
              <a:t>Mode finding and mean shift: k-means, mean-shift</a:t>
            </a:r>
          </a:p>
          <a:p>
            <a:pPr lvl="2" eaLnBrk="1" hangingPunct="1"/>
            <a:r>
              <a:rPr lang="en-US" sz="2000" dirty="0" smtClean="0"/>
              <a:t>Graph-based: normalized cuts</a:t>
            </a:r>
          </a:p>
          <a:p>
            <a:pPr lvl="1" eaLnBrk="1" hangingPunct="1"/>
            <a:r>
              <a:rPr lang="en-US" sz="2400" dirty="0" smtClean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2544" y="4617132"/>
            <a:ext cx="7521678" cy="4320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291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 smtClean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 smtClean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chemeClr val="accent6"/>
                </a:solidFill>
              </a:rPr>
              <a:t>Detects spherical clusters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42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4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5257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smtClean="0"/>
              <a:t>The mean shift algorithm seeks </a:t>
            </a:r>
            <a:r>
              <a:rPr lang="en-US" i="1" smtClean="0"/>
              <a:t>modes</a:t>
            </a:r>
            <a:r>
              <a:rPr lang="en-US" smtClean="0"/>
              <a:t> or local maxima of density in the feature space</a:t>
            </a:r>
          </a:p>
        </p:txBody>
      </p:sp>
      <p:sp>
        <p:nvSpPr>
          <p:cNvPr id="2253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algorithm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200" y="2133600"/>
            <a:ext cx="8912225" cy="4114800"/>
            <a:chOff x="76200" y="2133600"/>
            <a:chExt cx="8912225" cy="4114800"/>
          </a:xfrm>
        </p:grpSpPr>
        <p:pic>
          <p:nvPicPr>
            <p:cNvPr id="2253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9"/>
            <a:stretch>
              <a:fillRect/>
            </a:stretch>
          </p:blipFill>
          <p:spPr bwMode="auto">
            <a:xfrm>
              <a:off x="76200" y="2954338"/>
              <a:ext cx="8912225" cy="329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3" name="TextBox 6"/>
            <p:cNvSpPr txBox="1">
              <a:spLocks noChangeArrowheads="1"/>
            </p:cNvSpPr>
            <p:nvPr/>
          </p:nvSpPr>
          <p:spPr bwMode="auto">
            <a:xfrm>
              <a:off x="1592263" y="2438400"/>
              <a:ext cx="10747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image</a:t>
              </a:r>
            </a:p>
          </p:txBody>
        </p:sp>
        <p:sp>
          <p:nvSpPr>
            <p:cNvPr id="22534" name="TextBox 7"/>
            <p:cNvSpPr txBox="1">
              <a:spLocks noChangeArrowheads="1"/>
            </p:cNvSpPr>
            <p:nvPr/>
          </p:nvSpPr>
          <p:spPr bwMode="auto">
            <a:xfrm>
              <a:off x="5203825" y="2133600"/>
              <a:ext cx="3178175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mtClean="0">
                  <a:solidFill>
                    <a:srgbClr val="000000"/>
                  </a:solidFill>
                </a:rPr>
                <a:t>Feature space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mtClean="0">
                  <a:solidFill>
                    <a:srgbClr val="000000"/>
                  </a:solidFill>
                </a:rPr>
                <a:t>(L*u*v* color values)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012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944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366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366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366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365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55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3656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Slide by Y. 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Ukrainitz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 &amp; B. 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Sarel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3" name="Slide Number Placeholder 1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468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468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468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467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467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467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467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24675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4676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909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5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6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7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6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7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8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9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0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1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2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3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4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5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6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7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8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9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0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1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2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3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4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5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6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7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8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9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0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1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2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3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4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5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6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7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8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9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0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1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2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3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4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5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6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7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8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9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0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1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2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3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4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5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6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7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8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9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0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1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2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3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4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5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6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7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8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9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0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1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2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3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4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5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6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7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8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9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0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1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2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3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5694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570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570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570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5695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5696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5697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570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70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5701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41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8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9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0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3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4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5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6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8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9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0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1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2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3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6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7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8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9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0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1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2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3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4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5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6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7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8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9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0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1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2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3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4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5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6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7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8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9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0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1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2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3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4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5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6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7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8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9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0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1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2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3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4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5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6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7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8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9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0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1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2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3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4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5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6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7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8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9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0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1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2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3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4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5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6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7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8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9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0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1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2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3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4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5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6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7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6728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6729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6730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1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2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6719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6720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6721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6725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6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7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672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6724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0991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1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2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3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4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5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6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7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8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6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7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8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9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0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2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3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4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5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6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7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8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9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0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1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2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3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4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5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6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7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8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9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0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1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2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3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4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5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6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7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8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9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0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1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2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3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4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5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6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7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8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9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0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1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2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3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4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5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6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7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8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9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0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1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2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3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4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5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6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7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8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9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0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1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2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3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4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5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6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7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8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9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0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1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774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775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775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775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7743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7744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7745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775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8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7749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538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Grouping in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Goals:</a:t>
            </a:r>
          </a:p>
          <a:p>
            <a:pPr lvl="1" eaLnBrk="1" hangingPunct="1"/>
            <a:r>
              <a:rPr lang="en-US" sz="2400" dirty="0" smtClean="0"/>
              <a:t>Gather features that belong together</a:t>
            </a:r>
          </a:p>
          <a:p>
            <a:pPr lvl="1" eaLnBrk="1" hangingPunct="1"/>
            <a:r>
              <a:rPr lang="en-US" sz="2400" dirty="0" smtClean="0"/>
              <a:t>Obtain an intermediate representation that compactly describes key image (video) parts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sz="2800" dirty="0" smtClean="0"/>
              <a:t>Top down vs. bottom up </a:t>
            </a:r>
            <a:r>
              <a:rPr lang="en-US" sz="2800" dirty="0" smtClean="0">
                <a:solidFill>
                  <a:schemeClr val="accent6"/>
                </a:solidFill>
              </a:rPr>
              <a:t>segmentation</a:t>
            </a:r>
          </a:p>
          <a:p>
            <a:pPr lvl="1" eaLnBrk="1" hangingPunct="1"/>
            <a:r>
              <a:rPr lang="en-US" sz="2400" dirty="0" smtClean="0"/>
              <a:t>Top down: pixels belong together because they are from the same object</a:t>
            </a:r>
          </a:p>
          <a:p>
            <a:pPr lvl="1" eaLnBrk="1" hangingPunct="1"/>
            <a:r>
              <a:rPr lang="en-US" sz="2400" dirty="0" smtClean="0"/>
              <a:t>Bottom up: pixels belong together because they look similar</a:t>
            </a:r>
          </a:p>
          <a:p>
            <a:pPr lvl="1" eaLnBrk="1" hangingPunct="1"/>
            <a:endParaRPr lang="en-US" sz="800" dirty="0" smtClean="0"/>
          </a:p>
          <a:p>
            <a:pPr eaLnBrk="1" hangingPunct="1"/>
            <a:r>
              <a:rPr lang="en-US" sz="2800" dirty="0" smtClean="0"/>
              <a:t>Hard to measure success</a:t>
            </a:r>
          </a:p>
          <a:p>
            <a:pPr lvl="1" eaLnBrk="1" hangingPunct="1"/>
            <a:r>
              <a:rPr lang="en-US" sz="2400" dirty="0" smtClean="0"/>
              <a:t>What is interesting depends on the app.</a:t>
            </a:r>
          </a:p>
          <a:p>
            <a:pPr eaLnBrk="1" hangingPunct="1"/>
            <a:endParaRPr lang="en-US" sz="2800" dirty="0" smtClean="0"/>
          </a:p>
          <a:p>
            <a:pPr lvl="1"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57263" y="4378325"/>
            <a:ext cx="7704137" cy="9128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8776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8777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8778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79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80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8767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8768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8769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8773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4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5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8771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8772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0248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69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9790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2979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980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980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9791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9792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9796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7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8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9794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9795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8" name="Slide Number Placeholder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24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 dirty="0" smtClean="0"/>
              <a:t>Attraction basin: the region for which all trajectories lead to the same mode</a:t>
            </a:r>
          </a:p>
        </p:txBody>
      </p:sp>
      <p:grpSp>
        <p:nvGrpSpPr>
          <p:cNvPr id="30723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30726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30747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8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727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30745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6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728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29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0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1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2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3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4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5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6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7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8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9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0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1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2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3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4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0724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clustering</a:t>
            </a:r>
          </a:p>
        </p:txBody>
      </p:sp>
      <p:sp>
        <p:nvSpPr>
          <p:cNvPr id="30725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763000" cy="2590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sz="2400" dirty="0" smtClean="0"/>
              <a:t>Find features (color, gradients, texture, etc)</a:t>
            </a:r>
          </a:p>
          <a:p>
            <a:pPr marL="533400" indent="-533400">
              <a:buFontTx/>
              <a:buChar char="•"/>
            </a:pPr>
            <a:r>
              <a:rPr lang="en-US" sz="2400" dirty="0" smtClean="0"/>
              <a:t>Initialize windows at individual feature points</a:t>
            </a:r>
          </a:p>
          <a:p>
            <a:pPr marL="533400" indent="-533400">
              <a:buFontTx/>
              <a:buChar char="•"/>
            </a:pPr>
            <a:r>
              <a:rPr lang="en-US" sz="2400" dirty="0" smtClean="0"/>
              <a:t>Perform mean shift for each window until convergence</a:t>
            </a:r>
          </a:p>
          <a:p>
            <a:pPr marL="533400" indent="-533400">
              <a:buFontTx/>
              <a:buChar char="•"/>
            </a:pPr>
            <a:r>
              <a:rPr lang="en-US" sz="2400" dirty="0" smtClean="0"/>
              <a:t>Merge windows that end up near the same “peak” or mode</a:t>
            </a:r>
          </a:p>
          <a:p>
            <a:pPr marL="533400" indent="-533400">
              <a:buFontTx/>
              <a:buChar char="•"/>
            </a:pPr>
            <a:endParaRPr lang="en-US" sz="2400" dirty="0" smtClean="0"/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clustering/segmentation</a:t>
            </a:r>
          </a:p>
        </p:txBody>
      </p:sp>
      <p:pic>
        <p:nvPicPr>
          <p:cNvPr id="317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8"/>
          <a:stretch>
            <a:fillRect/>
          </a:stretch>
        </p:blipFill>
        <p:spPr bwMode="auto">
          <a:xfrm>
            <a:off x="4054475" y="2660650"/>
            <a:ext cx="49371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4" b="13559"/>
          <a:stretch>
            <a:fillRect/>
          </a:stretch>
        </p:blipFill>
        <p:spPr bwMode="auto">
          <a:xfrm>
            <a:off x="161925" y="3194050"/>
            <a:ext cx="3876675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826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755576" y="80628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/>
              <a:t>Mean shift segmentation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47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Mean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pPr eaLnBrk="1" hangingPunct="1"/>
            <a:r>
              <a:rPr lang="en-US" u="sng" dirty="0" smtClean="0"/>
              <a:t>Pros</a:t>
            </a:r>
            <a:r>
              <a:rPr lang="en-US" dirty="0" smtClean="0"/>
              <a:t>:</a:t>
            </a:r>
          </a:p>
          <a:p>
            <a:pPr lvl="1" eaLnBrk="1" hangingPunct="1"/>
            <a:r>
              <a:rPr lang="en-US" sz="2400" dirty="0" smtClean="0"/>
              <a:t>Does not assume shape on clusters</a:t>
            </a:r>
          </a:p>
          <a:p>
            <a:pPr lvl="1" eaLnBrk="1" hangingPunct="1"/>
            <a:r>
              <a:rPr lang="en-US" sz="2400" dirty="0" smtClean="0"/>
              <a:t>One parameter choice (window size)</a:t>
            </a:r>
          </a:p>
          <a:p>
            <a:pPr lvl="1" eaLnBrk="1" hangingPunct="1"/>
            <a:r>
              <a:rPr lang="en-US" sz="2400" dirty="0" smtClean="0"/>
              <a:t>Generic technique</a:t>
            </a:r>
          </a:p>
          <a:p>
            <a:pPr lvl="1" eaLnBrk="1" hangingPunct="1"/>
            <a:r>
              <a:rPr lang="en-US" sz="2400" dirty="0" smtClean="0"/>
              <a:t>Find multiple modes</a:t>
            </a:r>
          </a:p>
          <a:p>
            <a:pPr eaLnBrk="1" hangingPunct="1"/>
            <a:r>
              <a:rPr lang="en-US" u="sng" dirty="0" smtClean="0"/>
              <a:t>Cons</a:t>
            </a:r>
            <a:r>
              <a:rPr lang="en-US" dirty="0" smtClean="0"/>
              <a:t>:</a:t>
            </a:r>
          </a:p>
          <a:p>
            <a:pPr lvl="1" eaLnBrk="1" hangingPunct="1"/>
            <a:r>
              <a:rPr lang="en-US" sz="2400" dirty="0" smtClean="0"/>
              <a:t>Selection of window size</a:t>
            </a:r>
          </a:p>
          <a:p>
            <a:pPr lvl="1" eaLnBrk="1" hangingPunct="1"/>
            <a:r>
              <a:rPr lang="en-US" sz="2400" dirty="0" smtClean="0"/>
              <a:t>Does not scale well with dimension of feature space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BF7AA1-036F-43AA-99CC-D7DC9D7664E0}" type="slidenum">
              <a:rPr lang="x-none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0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What are grouping problems in vision?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Inspiration from human perception</a:t>
            </a:r>
          </a:p>
          <a:p>
            <a:pPr lvl="1" eaLnBrk="1" hangingPunct="1"/>
            <a:r>
              <a:rPr lang="en-US" sz="2400" dirty="0" smtClean="0"/>
              <a:t>Gestalt properties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Bottom-up segmentation via clustering</a:t>
            </a:r>
          </a:p>
          <a:p>
            <a:pPr lvl="1" eaLnBrk="1" hangingPunct="1"/>
            <a:r>
              <a:rPr lang="en-US" sz="2400" dirty="0" smtClean="0"/>
              <a:t>Algorithms: </a:t>
            </a:r>
          </a:p>
          <a:p>
            <a:pPr lvl="2" eaLnBrk="1" hangingPunct="1"/>
            <a:r>
              <a:rPr lang="en-US" sz="2000" dirty="0" smtClean="0"/>
              <a:t>Mode finding and mean shift: k-means, mean-shift</a:t>
            </a:r>
          </a:p>
          <a:p>
            <a:pPr lvl="2" eaLnBrk="1" hangingPunct="1"/>
            <a:r>
              <a:rPr lang="en-US" sz="2000" dirty="0" smtClean="0"/>
              <a:t>Graph-based: normalized cuts</a:t>
            </a:r>
          </a:p>
          <a:p>
            <a:pPr lvl="1" eaLnBrk="1" hangingPunct="1"/>
            <a:r>
              <a:rPr lang="en-US" sz="2400" dirty="0" smtClean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2544" y="4978953"/>
            <a:ext cx="7521678" cy="4662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291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59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60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q</a:t>
            </a:r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2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Images as graphs</a:t>
            </a:r>
          </a:p>
        </p:txBody>
      </p:sp>
      <p:sp>
        <p:nvSpPr>
          <p:cNvPr id="70673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8458200" cy="2590800"/>
          </a:xfrm>
        </p:spPr>
        <p:txBody>
          <a:bodyPr/>
          <a:lstStyle/>
          <a:p>
            <a:pPr eaLnBrk="1" hangingPunct="1"/>
            <a:r>
              <a:rPr lang="en-US" i="1" smtClean="0"/>
              <a:t>Fully-connected</a:t>
            </a:r>
            <a:r>
              <a:rPr lang="en-US" smtClean="0"/>
              <a:t> graph</a:t>
            </a:r>
          </a:p>
          <a:p>
            <a:pPr lvl="1" eaLnBrk="1" hangingPunct="1"/>
            <a:r>
              <a:rPr lang="en-US" smtClean="0"/>
              <a:t>node (vertex) for every pixel</a:t>
            </a:r>
          </a:p>
          <a:p>
            <a:pPr lvl="1" eaLnBrk="1" hangingPunct="1"/>
            <a:r>
              <a:rPr lang="en-US" smtClean="0"/>
              <a:t>link between </a:t>
            </a:r>
            <a:r>
              <a:rPr lang="en-US" i="1" smtClean="0"/>
              <a:t>every</a:t>
            </a:r>
            <a:r>
              <a:rPr lang="en-US" smtClean="0"/>
              <a:t> pair of pixels, </a:t>
            </a:r>
            <a:r>
              <a:rPr lang="en-US" b="1" smtClean="0">
                <a:solidFill>
                  <a:schemeClr val="folHlink"/>
                </a:solidFill>
              </a:rPr>
              <a:t>p</a:t>
            </a:r>
            <a:r>
              <a:rPr lang="en-US" smtClean="0"/>
              <a:t>,</a:t>
            </a:r>
            <a:r>
              <a:rPr lang="en-US" b="1" smtClean="0">
                <a:solidFill>
                  <a:schemeClr val="folHlink"/>
                </a:solidFill>
              </a:rPr>
              <a:t>q</a:t>
            </a:r>
          </a:p>
          <a:p>
            <a:pPr lvl="1" eaLnBrk="1" hangingPunct="1"/>
            <a:r>
              <a:rPr lang="en-US" smtClean="0"/>
              <a:t>affinity weight </a:t>
            </a:r>
            <a:r>
              <a:rPr lang="en-US" b="1" smtClean="0">
                <a:solidFill>
                  <a:srgbClr val="FF0000"/>
                </a:solidFill>
              </a:rPr>
              <a:t>w</a:t>
            </a:r>
            <a:r>
              <a:rPr lang="en-US" b="1" baseline="-25000" smtClean="0">
                <a:solidFill>
                  <a:srgbClr val="FF0000"/>
                </a:solidFill>
              </a:rPr>
              <a:t>pq</a:t>
            </a:r>
            <a:r>
              <a:rPr lang="en-US" smtClean="0"/>
              <a:t> for each link (edge)</a:t>
            </a:r>
          </a:p>
          <a:p>
            <a:pPr lvl="2" eaLnBrk="1" hangingPunct="1"/>
            <a:r>
              <a:rPr lang="en-US" b="1" smtClean="0">
                <a:solidFill>
                  <a:srgbClr val="FF0000"/>
                </a:solidFill>
              </a:rPr>
              <a:t>w</a:t>
            </a:r>
            <a:r>
              <a:rPr lang="en-US" b="1" baseline="-25000" smtClean="0">
                <a:solidFill>
                  <a:srgbClr val="FF0000"/>
                </a:solidFill>
              </a:rPr>
              <a:t>pq</a:t>
            </a:r>
            <a:r>
              <a:rPr lang="en-US" smtClean="0"/>
              <a:t> measures </a:t>
            </a:r>
            <a:r>
              <a:rPr lang="en-US" i="1" smtClean="0"/>
              <a:t>similarity</a:t>
            </a:r>
          </a:p>
          <a:p>
            <a:pPr lvl="3" eaLnBrk="1" hangingPunct="1"/>
            <a:r>
              <a:rPr lang="en-US" smtClean="0"/>
              <a:t>similarity is </a:t>
            </a:r>
            <a:r>
              <a:rPr lang="en-US" i="1" smtClean="0"/>
              <a:t>inversely proportional</a:t>
            </a:r>
            <a:r>
              <a:rPr lang="en-US" smtClean="0"/>
              <a:t> to difference (in color and position…)</a:t>
            </a:r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5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6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7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8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9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0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1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2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3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70684" name="Text Box 28"/>
          <p:cNvSpPr txBox="1">
            <a:spLocks noChangeArrowheads="1"/>
          </p:cNvSpPr>
          <p:nvPr/>
        </p:nvSpPr>
        <p:spPr bwMode="auto">
          <a:xfrm>
            <a:off x="2895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w</a:t>
            </a:r>
            <a:r>
              <a:rPr lang="en-US" sz="2000" b="1" kern="1200" baseline="-250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pq</a:t>
            </a:r>
          </a:p>
        </p:txBody>
      </p:sp>
      <p:sp>
        <p:nvSpPr>
          <p:cNvPr id="70685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6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7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8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9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0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1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2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3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4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5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6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7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8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99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70700" name="Picture 44" descr="tiger_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133475"/>
            <a:ext cx="25336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962650" y="2200275"/>
            <a:ext cx="457200" cy="533400"/>
            <a:chOff x="2592" y="1488"/>
            <a:chExt cx="288" cy="336"/>
          </a:xfrm>
        </p:grpSpPr>
        <p:sp>
          <p:nvSpPr>
            <p:cNvPr id="70704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0705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0706" name="AutoShape 48"/>
            <p:cNvCxnSpPr>
              <a:cxnSpLocks noChangeShapeType="1"/>
              <a:stCxn id="70704" idx="0"/>
              <a:endCxn id="70705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</p:cxnSp>
      </p:grpSp>
      <p:sp>
        <p:nvSpPr>
          <p:cNvPr id="70702" name="Text Box 49"/>
          <p:cNvSpPr txBox="1">
            <a:spLocks noChangeArrowheads="1"/>
          </p:cNvSpPr>
          <p:nvPr/>
        </p:nvSpPr>
        <p:spPr bwMode="auto">
          <a:xfrm>
            <a:off x="6115050" y="2286000"/>
            <a:ext cx="609600" cy="461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kern="120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rPr>
              <a:t>w</a:t>
            </a:r>
            <a:endParaRPr lang="en-US" kern="1200">
              <a:solidFill>
                <a:srgbClr val="FFFF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70703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3" grpId="0" build="p" bldLvl="3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Measuring affinity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57200" y="1311246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One possibility: 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/>
          <a:srcRect l="21718" t="51479" r="60997" b="43652"/>
          <a:stretch>
            <a:fillRect/>
          </a:stretch>
        </p:blipFill>
        <p:spPr bwMode="auto">
          <a:xfrm>
            <a:off x="2362200" y="2225646"/>
            <a:ext cx="44196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0" y="3444846"/>
            <a:ext cx="2819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Small sigma: group only nearby points</a:t>
            </a:r>
          </a:p>
        </p:txBody>
      </p:sp>
      <p:pic>
        <p:nvPicPr>
          <p:cNvPr id="110596" name="Picture 4" descr="C:\DOCUME~1\grauman\LOCALS~1\Temp\_TSE6.tmp\_TS17A9.tmp\affinity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368646"/>
            <a:ext cx="35052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2209800" y="4054446"/>
            <a:ext cx="1295400" cy="1219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>
            <a:off x="6134100" y="3787746"/>
            <a:ext cx="5334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705600" y="3444846"/>
            <a:ext cx="23622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Large sigma: group distant points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Measuring affinity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/>
          <a:srcRect l="26666" t="30086" r="27083" b="12926"/>
          <a:stretch>
            <a:fillRect/>
          </a:stretch>
        </p:blipFill>
        <p:spPr bwMode="auto">
          <a:xfrm>
            <a:off x="1520874" y="1371600"/>
            <a:ext cx="66294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1951083" y="61214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σ=.1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   </a:t>
            </a: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σ=.2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</a:t>
            </a: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σ=1</a:t>
            </a: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4572000" y="17780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  </a:t>
            </a:r>
            <a:r>
              <a:rPr lang="el-GR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σ=.2 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12804" y="2383127"/>
            <a:ext cx="18598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565" y="4706955"/>
            <a:ext cx="15049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Affinity matrices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 l="11868" t="41953" r="11375" b="30560"/>
          <a:stretch>
            <a:fillRect/>
          </a:stretch>
        </p:blipFill>
        <p:spPr bwMode="auto">
          <a:xfrm>
            <a:off x="811213" y="1347788"/>
            <a:ext cx="7391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Line 2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3" name="Line 3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 by Graph Cuts</a:t>
            </a:r>
          </a:p>
        </p:txBody>
      </p:sp>
      <p:sp>
        <p:nvSpPr>
          <p:cNvPr id="76808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7848600" cy="2057400"/>
          </a:xfrm>
        </p:spPr>
        <p:txBody>
          <a:bodyPr/>
          <a:lstStyle/>
          <a:p>
            <a:pPr eaLnBrk="1" hangingPunct="1"/>
            <a:r>
              <a:rPr lang="en-US" dirty="0" smtClean="0"/>
              <a:t>Break Graph into Segments</a:t>
            </a:r>
          </a:p>
          <a:p>
            <a:pPr lvl="1" eaLnBrk="1" hangingPunct="1"/>
            <a:r>
              <a:rPr lang="en-US" dirty="0" smtClean="0"/>
              <a:t>Want to delete links that cross </a:t>
            </a:r>
            <a:r>
              <a:rPr lang="en-US" b="1" dirty="0" smtClean="0"/>
              <a:t>between</a:t>
            </a:r>
            <a:r>
              <a:rPr lang="en-US" dirty="0" smtClean="0"/>
              <a:t> segments</a:t>
            </a:r>
          </a:p>
          <a:p>
            <a:pPr lvl="1" eaLnBrk="1" hangingPunct="1"/>
            <a:r>
              <a:rPr lang="en-US" dirty="0" smtClean="0"/>
              <a:t>Easiest to break links that have low similarity (low weight)</a:t>
            </a:r>
          </a:p>
          <a:p>
            <a:pPr lvl="2" eaLnBrk="1" hangingPunct="1"/>
            <a:r>
              <a:rPr lang="en-US" dirty="0" smtClean="0"/>
              <a:t>similar pixels should be in the same segments</a:t>
            </a:r>
          </a:p>
          <a:p>
            <a:pPr lvl="2" eaLnBrk="1" hangingPunct="1"/>
            <a:r>
              <a:rPr lang="en-US" dirty="0" smtClean="0"/>
              <a:t>dissimilar pixels should be in different segments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71689" name="Oval 9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0" name="Oval 10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1" name="Oval 11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2" name="Oval 12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4" name="Oval 14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5" name="Oval 15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6" name="Oval 16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7" name="Oval 17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2" name="Freeform 2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486400" y="1133475"/>
            <a:ext cx="2541588" cy="3362325"/>
            <a:chOff x="3595" y="714"/>
            <a:chExt cx="1601" cy="2118"/>
          </a:xfrm>
        </p:grpSpPr>
        <p:pic>
          <p:nvPicPr>
            <p:cNvPr id="71710" name="Picture 24" descr="tiger_I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1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2" name="Freeform 26"/>
            <p:cNvSpPr>
              <a:spLocks/>
            </p:cNvSpPr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3" name="Freeform 27"/>
            <p:cNvSpPr>
              <a:spLocks/>
            </p:cNvSpPr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4" name="Freeform 28"/>
            <p:cNvSpPr>
              <a:spLocks/>
            </p:cNvSpPr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5" name="Freeform 29"/>
            <p:cNvSpPr>
              <a:spLocks/>
            </p:cNvSpPr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6" name="Freeform 30"/>
            <p:cNvSpPr>
              <a:spLocks/>
            </p:cNvSpPr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7" name="Freeform 31"/>
            <p:cNvSpPr>
              <a:spLocks/>
            </p:cNvSpPr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8" name="Freeform 32"/>
            <p:cNvSpPr>
              <a:spLocks/>
            </p:cNvSpPr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9" name="Freeform 33"/>
            <p:cNvSpPr>
              <a:spLocks/>
            </p:cNvSpPr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71722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1723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71724" name="AutoShape 37"/>
              <p:cNvCxnSpPr>
                <a:cxnSpLocks noChangeShapeType="1"/>
                <a:stCxn id="71722" idx="0"/>
                <a:endCxn id="71723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71721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FFFF00"/>
                  </a:solidFill>
                  <a:latin typeface="Comic Sans MS" pitchFamily="66" charset="0"/>
                  <a:ea typeface="+mn-ea"/>
                  <a:cs typeface="+mn-cs"/>
                </a:rPr>
                <a:t>w</a:t>
              </a:r>
              <a:endParaRPr lang="en-US" kern="120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sp>
        <p:nvSpPr>
          <p:cNvPr id="71704" name="Line 39"/>
          <p:cNvSpPr>
            <a:spLocks noChangeShapeType="1"/>
          </p:cNvSpPr>
          <p:nvPr/>
        </p:nvSpPr>
        <p:spPr bwMode="auto">
          <a:xfrm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5" name="Line 40"/>
          <p:cNvSpPr>
            <a:spLocks noChangeShapeType="1"/>
          </p:cNvSpPr>
          <p:nvPr/>
        </p:nvSpPr>
        <p:spPr bwMode="auto">
          <a:xfrm flipV="1"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6" name="Text Box 41"/>
          <p:cNvSpPr txBox="1">
            <a:spLocks noChangeArrowheads="1"/>
          </p:cNvSpPr>
          <p:nvPr/>
        </p:nvSpPr>
        <p:spPr bwMode="auto">
          <a:xfrm>
            <a:off x="152400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71707" name="Text Box 42"/>
          <p:cNvSpPr txBox="1">
            <a:spLocks noChangeArrowheads="1"/>
          </p:cNvSpPr>
          <p:nvPr/>
        </p:nvSpPr>
        <p:spPr bwMode="auto">
          <a:xfrm>
            <a:off x="258445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71708" name="Text Box 43"/>
          <p:cNvSpPr txBox="1">
            <a:spLocks noChangeArrowheads="1"/>
          </p:cNvSpPr>
          <p:nvPr/>
        </p:nvSpPr>
        <p:spPr bwMode="auto">
          <a:xfrm>
            <a:off x="3346450" y="3429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71709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sp>
        <p:nvSpPr>
          <p:cNvPr id="45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q</a:t>
            </a: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5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5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6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8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69" name="Text Box 28"/>
          <p:cNvSpPr txBox="1">
            <a:spLocks noChangeArrowheads="1"/>
          </p:cNvSpPr>
          <p:nvPr/>
        </p:nvSpPr>
        <p:spPr bwMode="auto">
          <a:xfrm>
            <a:off x="2895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w</a:t>
            </a:r>
            <a:r>
              <a:rPr lang="en-US" sz="2000" b="1" kern="1200" baseline="-250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pq</a:t>
            </a:r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4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5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6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7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8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9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0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1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2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3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4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Cuts in a graph: Min cut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590800"/>
            <a:ext cx="7772400" cy="1219200"/>
          </a:xfrm>
        </p:spPr>
        <p:txBody>
          <a:bodyPr/>
          <a:lstStyle/>
          <a:p>
            <a:pPr eaLnBrk="1" hangingPunct="1"/>
            <a:r>
              <a:rPr lang="en-US" smtClean="0"/>
              <a:t>Link Cut</a:t>
            </a:r>
          </a:p>
          <a:p>
            <a:pPr lvl="1" eaLnBrk="1" hangingPunct="1"/>
            <a:r>
              <a:rPr lang="en-US" smtClean="0"/>
              <a:t>set of links whose removal makes a graph disconnected</a:t>
            </a:r>
          </a:p>
          <a:p>
            <a:pPr lvl="1" eaLnBrk="1" hangingPunct="1"/>
            <a:r>
              <a:rPr lang="en-US" smtClean="0"/>
              <a:t>cost of a cut:</a:t>
            </a:r>
          </a:p>
        </p:txBody>
      </p:sp>
      <p:sp>
        <p:nvSpPr>
          <p:cNvPr id="4101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3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4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4115" name="AutoShape 18"/>
          <p:cNvCxnSpPr>
            <a:cxnSpLocks noChangeShapeType="1"/>
            <a:stCxn id="4101" idx="5"/>
            <a:endCxn id="4111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6" name="AutoShape 19"/>
          <p:cNvCxnSpPr>
            <a:cxnSpLocks noChangeShapeType="1"/>
            <a:stCxn id="4103" idx="6"/>
            <a:endCxn id="4111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7" name="AutoShape 20"/>
          <p:cNvCxnSpPr>
            <a:cxnSpLocks noChangeShapeType="1"/>
            <a:stCxn id="4103" idx="5"/>
            <a:endCxn id="4108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8" name="AutoShape 21"/>
          <p:cNvCxnSpPr>
            <a:cxnSpLocks noChangeShapeType="1"/>
            <a:stCxn id="4101" idx="3"/>
            <a:endCxn id="4103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9" name="AutoShape 22"/>
          <p:cNvCxnSpPr>
            <a:cxnSpLocks noChangeShapeType="1"/>
            <a:stCxn id="4111" idx="4"/>
            <a:endCxn id="4108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0" name="AutoShape 23"/>
          <p:cNvCxnSpPr>
            <a:cxnSpLocks noChangeShapeType="1"/>
            <a:stCxn id="4111" idx="7"/>
            <a:endCxn id="4102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1" name="AutoShape 24"/>
          <p:cNvCxnSpPr>
            <a:cxnSpLocks noChangeShapeType="1"/>
            <a:stCxn id="4111" idx="5"/>
            <a:endCxn id="4104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2" name="AutoShape 25"/>
          <p:cNvCxnSpPr>
            <a:cxnSpLocks noChangeShapeType="1"/>
            <a:stCxn id="4108" idx="6"/>
            <a:endCxn id="4104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3" name="AutoShape 26"/>
          <p:cNvCxnSpPr>
            <a:cxnSpLocks noChangeShapeType="1"/>
            <a:stCxn id="4101" idx="7"/>
            <a:endCxn id="4109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4" name="AutoShape 27"/>
          <p:cNvCxnSpPr>
            <a:cxnSpLocks noChangeShapeType="1"/>
            <a:stCxn id="4109" idx="5"/>
            <a:endCxn id="4102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5" name="AutoShape 28"/>
          <p:cNvCxnSpPr>
            <a:cxnSpLocks noChangeShapeType="1"/>
            <a:stCxn id="4104" idx="7"/>
            <a:endCxn id="4105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6" name="AutoShape 29"/>
          <p:cNvCxnSpPr>
            <a:cxnSpLocks noChangeShapeType="1"/>
            <a:stCxn id="4109" idx="6"/>
            <a:endCxn id="4105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7" name="AutoShape 30"/>
          <p:cNvCxnSpPr>
            <a:cxnSpLocks noChangeShapeType="1"/>
            <a:stCxn id="4111" idx="6"/>
            <a:endCxn id="4105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8" name="AutoShape 31"/>
          <p:cNvCxnSpPr>
            <a:cxnSpLocks noChangeShapeType="1"/>
            <a:stCxn id="4106" idx="4"/>
            <a:endCxn id="4113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9" name="AutoShape 32"/>
          <p:cNvCxnSpPr>
            <a:cxnSpLocks noChangeShapeType="1"/>
            <a:stCxn id="4106" idx="7"/>
            <a:endCxn id="4112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0" name="AutoShape 33"/>
          <p:cNvCxnSpPr>
            <a:cxnSpLocks noChangeShapeType="1"/>
            <a:stCxn id="4112" idx="4"/>
            <a:endCxn id="4107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1" name="AutoShape 34"/>
          <p:cNvCxnSpPr>
            <a:cxnSpLocks noChangeShapeType="1"/>
            <a:stCxn id="4113" idx="6"/>
            <a:endCxn id="4107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2" name="AutoShape 35"/>
          <p:cNvCxnSpPr>
            <a:cxnSpLocks noChangeShapeType="1"/>
            <a:stCxn id="4112" idx="5"/>
            <a:endCxn id="4110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3" name="AutoShape 36"/>
          <p:cNvCxnSpPr>
            <a:cxnSpLocks noChangeShapeType="1"/>
            <a:stCxn id="4106" idx="5"/>
            <a:endCxn id="4107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4" name="AutoShape 37"/>
          <p:cNvCxnSpPr>
            <a:cxnSpLocks noChangeShapeType="1"/>
            <a:stCxn id="4110" idx="3"/>
            <a:endCxn id="4113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5" name="AutoShape 38"/>
          <p:cNvCxnSpPr>
            <a:cxnSpLocks noChangeShapeType="1"/>
            <a:stCxn id="4110" idx="4"/>
            <a:endCxn id="4114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6" name="AutoShape 39"/>
          <p:cNvCxnSpPr>
            <a:cxnSpLocks noChangeShapeType="1"/>
            <a:stCxn id="4113" idx="5"/>
            <a:endCxn id="4114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7" name="AutoShape 40"/>
          <p:cNvCxnSpPr>
            <a:cxnSpLocks noChangeShapeType="1"/>
            <a:stCxn id="4105" idx="6"/>
            <a:endCxn id="4106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8" name="AutoShape 41"/>
          <p:cNvCxnSpPr>
            <a:cxnSpLocks noChangeShapeType="1"/>
            <a:stCxn id="4104" idx="5"/>
            <a:endCxn id="4114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9" name="AutoShape 42"/>
          <p:cNvCxnSpPr>
            <a:cxnSpLocks noChangeShapeType="1"/>
            <a:stCxn id="4109" idx="7"/>
            <a:endCxn id="4106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40" name="AutoShape 43"/>
          <p:cNvCxnSpPr>
            <a:cxnSpLocks noChangeShapeType="1"/>
            <a:stCxn id="4105" idx="5"/>
            <a:endCxn id="4113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141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CC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42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80808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665163" y="4414838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Find minimum cut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gives you a segmentation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fast algorithms exist for doing this</a:t>
            </a:r>
          </a:p>
        </p:txBody>
      </p:sp>
      <p:sp>
        <p:nvSpPr>
          <p:cNvPr id="4145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4098" name="Object 49"/>
          <p:cNvGraphicFramePr>
            <a:graphicFrameLocks noChangeAspect="1"/>
          </p:cNvGraphicFramePr>
          <p:nvPr/>
        </p:nvGraphicFramePr>
        <p:xfrm>
          <a:off x="3184525" y="3502025"/>
          <a:ext cx="292576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Equation" r:id="rId4" imgW="1295280" imgH="355320" progId="Equation.3">
                  <p:embed/>
                </p:oleObj>
              </mc:Choice>
              <mc:Fallback>
                <p:oleObj name="Equation" r:id="rId4" imgW="1295280" imgH="35532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3502025"/>
                        <a:ext cx="292576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7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Minimum cut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4294967295"/>
          </p:nvPr>
        </p:nvSpPr>
        <p:spPr>
          <a:xfrm>
            <a:off x="446088" y="1347788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Problem with minimum cut:  </a:t>
            </a:r>
          </a:p>
          <a:p>
            <a:pPr eaLnBrk="1" hangingPunct="1">
              <a:buFontTx/>
              <a:buNone/>
            </a:pPr>
            <a:r>
              <a:rPr lang="en-US" sz="2400" smtClean="0"/>
              <a:t>	Weight of cut proportional to number of edges in the cut; tends to produce small, isolated components.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3"/>
          <a:srcRect l="30833" t="36240" r="16667" b="9061"/>
          <a:stretch>
            <a:fillRect/>
          </a:stretch>
        </p:blipFill>
        <p:spPr bwMode="auto">
          <a:xfrm>
            <a:off x="1943100" y="2771775"/>
            <a:ext cx="4953000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Box 4"/>
          <p:cNvSpPr txBox="1">
            <a:spLocks noChangeArrowheads="1"/>
          </p:cNvSpPr>
          <p:nvPr/>
        </p:nvSpPr>
        <p:spPr bwMode="auto">
          <a:xfrm>
            <a:off x="2895600" y="5943600"/>
            <a:ext cx="4038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[Shi &amp; </a:t>
            </a:r>
            <a:r>
              <a:rPr lang="en-US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Malik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2000 PAMI]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Cuts in a graph: Normalized cut</a:t>
            </a:r>
          </a:p>
        </p:txBody>
      </p:sp>
      <p:sp>
        <p:nvSpPr>
          <p:cNvPr id="5124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1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2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5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7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5138" name="AutoShape 18"/>
          <p:cNvCxnSpPr>
            <a:cxnSpLocks noChangeShapeType="1"/>
            <a:stCxn id="5124" idx="5"/>
            <a:endCxn id="5134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39" name="AutoShape 19"/>
          <p:cNvCxnSpPr>
            <a:cxnSpLocks noChangeShapeType="1"/>
            <a:stCxn id="5126" idx="6"/>
            <a:endCxn id="5134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0" name="AutoShape 20"/>
          <p:cNvCxnSpPr>
            <a:cxnSpLocks noChangeShapeType="1"/>
            <a:stCxn id="5126" idx="5"/>
            <a:endCxn id="5131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1" name="AutoShape 21"/>
          <p:cNvCxnSpPr>
            <a:cxnSpLocks noChangeShapeType="1"/>
            <a:stCxn id="5124" idx="3"/>
            <a:endCxn id="5126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2" name="AutoShape 22"/>
          <p:cNvCxnSpPr>
            <a:cxnSpLocks noChangeShapeType="1"/>
            <a:stCxn id="5134" idx="4"/>
            <a:endCxn id="5131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3" name="AutoShape 23"/>
          <p:cNvCxnSpPr>
            <a:cxnSpLocks noChangeShapeType="1"/>
            <a:stCxn id="5134" idx="7"/>
            <a:endCxn id="5125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4" name="AutoShape 24"/>
          <p:cNvCxnSpPr>
            <a:cxnSpLocks noChangeShapeType="1"/>
            <a:stCxn id="5134" idx="5"/>
            <a:endCxn id="5127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5" name="AutoShape 25"/>
          <p:cNvCxnSpPr>
            <a:cxnSpLocks noChangeShapeType="1"/>
            <a:stCxn id="5131" idx="6"/>
            <a:endCxn id="5127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6" name="AutoShape 26"/>
          <p:cNvCxnSpPr>
            <a:cxnSpLocks noChangeShapeType="1"/>
            <a:stCxn id="5124" idx="7"/>
            <a:endCxn id="5132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7" name="AutoShape 27"/>
          <p:cNvCxnSpPr>
            <a:cxnSpLocks noChangeShapeType="1"/>
            <a:stCxn id="5132" idx="5"/>
            <a:endCxn id="5125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8" name="AutoShape 28"/>
          <p:cNvCxnSpPr>
            <a:cxnSpLocks noChangeShapeType="1"/>
            <a:stCxn id="5127" idx="7"/>
            <a:endCxn id="5128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9" name="AutoShape 29"/>
          <p:cNvCxnSpPr>
            <a:cxnSpLocks noChangeShapeType="1"/>
            <a:stCxn id="5132" idx="6"/>
            <a:endCxn id="5128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0" name="AutoShape 30"/>
          <p:cNvCxnSpPr>
            <a:cxnSpLocks noChangeShapeType="1"/>
            <a:stCxn id="5134" idx="6"/>
            <a:endCxn id="5128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1" name="AutoShape 31"/>
          <p:cNvCxnSpPr>
            <a:cxnSpLocks noChangeShapeType="1"/>
            <a:stCxn id="5129" idx="4"/>
            <a:endCxn id="5136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2" name="AutoShape 32"/>
          <p:cNvCxnSpPr>
            <a:cxnSpLocks noChangeShapeType="1"/>
            <a:stCxn id="5129" idx="7"/>
            <a:endCxn id="5135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3" name="AutoShape 33"/>
          <p:cNvCxnSpPr>
            <a:cxnSpLocks noChangeShapeType="1"/>
            <a:stCxn id="5135" idx="4"/>
            <a:endCxn id="5130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4" name="AutoShape 34"/>
          <p:cNvCxnSpPr>
            <a:cxnSpLocks noChangeShapeType="1"/>
            <a:stCxn id="5136" idx="6"/>
            <a:endCxn id="5130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5" name="AutoShape 35"/>
          <p:cNvCxnSpPr>
            <a:cxnSpLocks noChangeShapeType="1"/>
            <a:stCxn id="5135" idx="5"/>
            <a:endCxn id="5133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6" name="AutoShape 36"/>
          <p:cNvCxnSpPr>
            <a:cxnSpLocks noChangeShapeType="1"/>
            <a:stCxn id="5129" idx="5"/>
            <a:endCxn id="5130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7" name="AutoShape 37"/>
          <p:cNvCxnSpPr>
            <a:cxnSpLocks noChangeShapeType="1"/>
            <a:stCxn id="5133" idx="3"/>
            <a:endCxn id="5136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8" name="AutoShape 38"/>
          <p:cNvCxnSpPr>
            <a:cxnSpLocks noChangeShapeType="1"/>
            <a:stCxn id="5133" idx="4"/>
            <a:endCxn id="5137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9" name="AutoShape 39"/>
          <p:cNvCxnSpPr>
            <a:cxnSpLocks noChangeShapeType="1"/>
            <a:stCxn id="5136" idx="5"/>
            <a:endCxn id="5137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60" name="AutoShape 40"/>
          <p:cNvCxnSpPr>
            <a:cxnSpLocks noChangeShapeType="1"/>
            <a:stCxn id="5128" idx="6"/>
            <a:endCxn id="5129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1" name="AutoShape 41"/>
          <p:cNvCxnSpPr>
            <a:cxnSpLocks noChangeShapeType="1"/>
            <a:stCxn id="5127" idx="5"/>
            <a:endCxn id="5137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2" name="AutoShape 42"/>
          <p:cNvCxnSpPr>
            <a:cxnSpLocks noChangeShapeType="1"/>
            <a:stCxn id="5132" idx="7"/>
            <a:endCxn id="5129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3" name="AutoShape 43"/>
          <p:cNvCxnSpPr>
            <a:cxnSpLocks noChangeShapeType="1"/>
            <a:stCxn id="5128" idx="5"/>
            <a:endCxn id="5136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5164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CC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5165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80808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621613" name="Rectangle 47"/>
          <p:cNvSpPr>
            <a:spLocks noChangeArrowheads="1"/>
          </p:cNvSpPr>
          <p:nvPr/>
        </p:nvSpPr>
        <p:spPr bwMode="auto">
          <a:xfrm>
            <a:off x="685800" y="2771775"/>
            <a:ext cx="795465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Normalized Cut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fix bias of Min Cut by 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normalizing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for size of segments: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	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assoc(A,V)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= sum of weights of all edges 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 A to all nodes V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en-US" sz="1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kern="1200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Ncut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value small when we get two clusters with many edges with high weights, and few edges of low weight between them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Approximate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solution for minimizing the </a:t>
            </a:r>
            <a:r>
              <a:rPr lang="en-US" sz="2000" dirty="0" err="1" smtClean="0">
                <a:solidFill>
                  <a:srgbClr val="000000"/>
                </a:solidFill>
                <a:latin typeface="Arial" charset="0"/>
              </a:rPr>
              <a:t>Nc</a:t>
            </a:r>
            <a:r>
              <a:rPr lang="en-US" sz="2000" kern="1200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ut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value: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generalized eigenvalue problem.</a:t>
            </a:r>
          </a:p>
        </p:txBody>
      </p:sp>
      <p:sp>
        <p:nvSpPr>
          <p:cNvPr id="5167" name="Text Box 47"/>
          <p:cNvSpPr txBox="1">
            <a:spLocks noChangeArrowheads="1"/>
          </p:cNvSpPr>
          <p:nvPr/>
        </p:nvSpPr>
        <p:spPr bwMode="auto">
          <a:xfrm>
            <a:off x="7389813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621616" name="Object 48"/>
          <p:cNvGraphicFramePr>
            <a:graphicFrameLocks noChangeAspect="1"/>
          </p:cNvGraphicFramePr>
          <p:nvPr/>
        </p:nvGraphicFramePr>
        <p:xfrm>
          <a:off x="3951288" y="3730625"/>
          <a:ext cx="35814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Equation" r:id="rId5" imgW="1650960" imgH="419040" progId="Equation.3">
                  <p:embed/>
                </p:oleObj>
              </mc:Choice>
              <mc:Fallback>
                <p:oleObj name="Equation" r:id="rId5" imgW="1650960" imgH="4190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1288" y="3730625"/>
                        <a:ext cx="3581400" cy="909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68" name="Picture 56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 r="64290" b="11780"/>
          <a:stretch>
            <a:fillRect/>
          </a:stretch>
        </p:blipFill>
        <p:spPr bwMode="auto">
          <a:xfrm>
            <a:off x="1577975" y="3767138"/>
            <a:ext cx="2179638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69" name="TextBox 54"/>
          <p:cNvSpPr txBox="1">
            <a:spLocks noChangeArrowheads="1"/>
          </p:cNvSpPr>
          <p:nvPr/>
        </p:nvSpPr>
        <p:spPr bwMode="auto">
          <a:xfrm>
            <a:off x="-1404664" y="6650196"/>
            <a:ext cx="88391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3"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J. Shi and J. </a:t>
            </a:r>
            <a:r>
              <a:rPr lang="en-US" sz="12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Malik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hlinkClick r:id="rId8"/>
              </a:rPr>
              <a:t>Normalized Cuts and Image Segmentation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CVPR, 1997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6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results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004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004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sz="1400" kern="1200" dirty="0"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4"/>
          <p:cNvSpPr>
            <a:spLocks noGrp="1"/>
          </p:cNvSpPr>
          <p:nvPr>
            <p:ph type="title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Normalized cuts: pros and 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1420813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u="sng" smtClean="0"/>
              <a:t>Pros:</a:t>
            </a:r>
          </a:p>
          <a:p>
            <a:pPr eaLnBrk="1" hangingPunct="1"/>
            <a:r>
              <a:rPr lang="en-US" sz="2400" smtClean="0"/>
              <a:t>Generic framework, flexible to choice of function that computes weights (“affinities”) between nodes</a:t>
            </a:r>
          </a:p>
          <a:p>
            <a:pPr eaLnBrk="1" hangingPunct="1"/>
            <a:r>
              <a:rPr lang="en-US" sz="2400" smtClean="0"/>
              <a:t>Does not require model of the data distribution</a:t>
            </a:r>
          </a:p>
          <a:p>
            <a:pPr eaLnBrk="1" hangingPunct="1"/>
            <a:endParaRPr lang="en-US" sz="2400" smtClean="0"/>
          </a:p>
          <a:p>
            <a:pPr eaLnBrk="1" hangingPunct="1">
              <a:buFontTx/>
              <a:buNone/>
            </a:pPr>
            <a:r>
              <a:rPr lang="en-US" sz="2400" u="sng" smtClean="0"/>
              <a:t>Cons:</a:t>
            </a:r>
          </a:p>
          <a:p>
            <a:pPr eaLnBrk="1" hangingPunct="1"/>
            <a:r>
              <a:rPr lang="en-US" sz="2400" smtClean="0"/>
              <a:t>Time complexity can be high</a:t>
            </a:r>
          </a:p>
          <a:p>
            <a:pPr lvl="1" eaLnBrk="1" hangingPunct="1"/>
            <a:r>
              <a:rPr lang="en-US" sz="2000" smtClean="0"/>
              <a:t>Dense, highly connected graphs </a:t>
            </a:r>
            <a:r>
              <a:rPr lang="en-US" sz="2000" smtClean="0">
                <a:sym typeface="Wingdings" pitchFamily="2" charset="2"/>
              </a:rPr>
              <a:t> many affinity computations</a:t>
            </a:r>
          </a:p>
          <a:p>
            <a:pPr lvl="1" eaLnBrk="1" hangingPunct="1"/>
            <a:r>
              <a:rPr lang="en-US" sz="2000" smtClean="0">
                <a:sym typeface="Wingdings" pitchFamily="2" charset="2"/>
              </a:rPr>
              <a:t>Solving eigenvalue problem</a:t>
            </a:r>
          </a:p>
          <a:p>
            <a:pPr eaLnBrk="1" hangingPunct="1"/>
            <a:r>
              <a:rPr lang="en-US" sz="2400" smtClean="0">
                <a:sym typeface="Wingdings" pitchFamily="2" charset="2"/>
              </a:rPr>
              <a:t>Preference for balanced partitions</a:t>
            </a:r>
            <a:endParaRPr lang="en-US" sz="2400" smtClean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for efficiency: “</a:t>
            </a:r>
            <a:r>
              <a:rPr lang="en-US" dirty="0" err="1" smtClean="0"/>
              <a:t>superpixels</a:t>
            </a:r>
            <a:r>
              <a:rPr lang="en-US" dirty="0" smtClean="0"/>
              <a:t>”</a:t>
            </a:r>
          </a:p>
        </p:txBody>
      </p:sp>
      <p:pic>
        <p:nvPicPr>
          <p:cNvPr id="23555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28"/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33"/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[Felzenszwalb and Huttenlocher 2004]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[Hoiem et al. 2005, Mori 2005]</a:t>
            </a:r>
          </a:p>
        </p:txBody>
      </p:sp>
      <p:sp>
        <p:nvSpPr>
          <p:cNvPr id="23562" name="Text Box 33"/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[Shi and Malik 2001]</a:t>
            </a:r>
          </a:p>
        </p:txBody>
      </p:sp>
      <p:sp>
        <p:nvSpPr>
          <p:cNvPr id="23563" name="AutoShape 28"/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for object proposals</a:t>
            </a:r>
            <a:endParaRPr lang="en-US" dirty="0"/>
          </a:p>
        </p:txBody>
      </p:sp>
      <p:pic>
        <p:nvPicPr>
          <p:cNvPr id="4098" name="Picture 2" descr="https://ivi.fnwi.uva.nl/isis/publications/2013/UijlingsIJCV2013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1066800"/>
            <a:ext cx="7010400" cy="25932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04" y="3660078"/>
            <a:ext cx="674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“Selective Search” [Sande, </a:t>
            </a:r>
            <a:r>
              <a:rPr lang="en-US" dirty="0" err="1" smtClean="0"/>
              <a:t>Uijlings</a:t>
            </a:r>
            <a:r>
              <a:rPr lang="en-US" dirty="0" smtClean="0"/>
              <a:t> et al. ICCV 2011, IJCV 2013]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60026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[Endres Hoiem ECCV 2010, IJCV 2014]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5" y="4450551"/>
            <a:ext cx="8128996" cy="1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58707"/>
            <a:ext cx="8229600" cy="1143000"/>
          </a:xfrm>
        </p:spPr>
        <p:txBody>
          <a:bodyPr/>
          <a:lstStyle/>
          <a:p>
            <a:r>
              <a:rPr lang="en-US" dirty="0" smtClean="0"/>
              <a:t>Motion segmentation</a:t>
            </a:r>
            <a:endParaRPr lang="en-US" dirty="0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482758"/>
            <a:ext cx="22860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1482758"/>
            <a:ext cx="22860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3921158"/>
            <a:ext cx="228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3921158"/>
            <a:ext cx="228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268" name="Text Box 20"/>
          <p:cNvSpPr txBox="1">
            <a:spLocks noChangeArrowheads="1"/>
          </p:cNvSpPr>
          <p:nvPr/>
        </p:nvSpPr>
        <p:spPr bwMode="auto">
          <a:xfrm>
            <a:off x="3773488" y="3082958"/>
            <a:ext cx="1712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53269" name="Text Box 21"/>
          <p:cNvSpPr txBox="1">
            <a:spLocks noChangeArrowheads="1"/>
          </p:cNvSpPr>
          <p:nvPr/>
        </p:nvSpPr>
        <p:spPr bwMode="auto">
          <a:xfrm>
            <a:off x="6632575" y="3082958"/>
            <a:ext cx="1749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Motion Segmentation</a:t>
            </a:r>
          </a:p>
        </p:txBody>
      </p:sp>
      <p:sp>
        <p:nvSpPr>
          <p:cNvPr id="53270" name="Text Box 22"/>
          <p:cNvSpPr txBox="1">
            <a:spLocks noChangeArrowheads="1"/>
          </p:cNvSpPr>
          <p:nvPr/>
        </p:nvSpPr>
        <p:spPr bwMode="auto">
          <a:xfrm>
            <a:off x="1219200" y="3051208"/>
            <a:ext cx="1319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Input sequence</a:t>
            </a:r>
          </a:p>
        </p:txBody>
      </p:sp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3733800" y="5502308"/>
            <a:ext cx="1712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53272" name="Text Box 24"/>
          <p:cNvSpPr txBox="1">
            <a:spLocks noChangeArrowheads="1"/>
          </p:cNvSpPr>
          <p:nvPr/>
        </p:nvSpPr>
        <p:spPr bwMode="auto">
          <a:xfrm>
            <a:off x="6477000" y="5502308"/>
            <a:ext cx="1749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Motion Segmentation</a:t>
            </a:r>
          </a:p>
        </p:txBody>
      </p:sp>
      <p:sp>
        <p:nvSpPr>
          <p:cNvPr id="53273" name="Text Box 25"/>
          <p:cNvSpPr txBox="1">
            <a:spLocks noChangeArrowheads="1"/>
          </p:cNvSpPr>
          <p:nvPr/>
        </p:nvSpPr>
        <p:spPr bwMode="auto">
          <a:xfrm>
            <a:off x="1219200" y="5445158"/>
            <a:ext cx="1319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Input sequence</a:t>
            </a:r>
          </a:p>
        </p:txBody>
      </p:sp>
      <p:pic>
        <p:nvPicPr>
          <p:cNvPr id="53274" name="Picture 26" descr="man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8200" y="1482758"/>
            <a:ext cx="2286000" cy="1552575"/>
          </a:xfrm>
          <a:prstGeom prst="rect">
            <a:avLst/>
          </a:prstGeom>
          <a:noFill/>
        </p:spPr>
      </p:pic>
      <p:pic>
        <p:nvPicPr>
          <p:cNvPr id="53275" name="Picture 27" descr="woman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8200" y="3921158"/>
            <a:ext cx="2286000" cy="152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1665" y="5867400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lphaUcPeriod"/>
            </a:pPr>
            <a:r>
              <a:rPr lang="en-US" dirty="0" err="1" smtClean="0"/>
              <a:t>Barbu</a:t>
            </a:r>
            <a:r>
              <a:rPr lang="en-US" dirty="0" smtClean="0"/>
              <a:t>, S.C. Zhu.  Generalizing </a:t>
            </a:r>
            <a:r>
              <a:rPr lang="en-US" dirty="0" err="1" smtClean="0"/>
              <a:t>Swendsen</a:t>
            </a:r>
            <a:r>
              <a:rPr lang="en-US" dirty="0" smtClean="0"/>
              <a:t>-Wang to sampling arbitrary posterior probabilities, </a:t>
            </a:r>
            <a:r>
              <a:rPr lang="en-US" i="1" dirty="0" smtClean="0"/>
              <a:t> IEEE Trans. PAMI,</a:t>
            </a:r>
            <a:r>
              <a:rPr lang="en-US" dirty="0" smtClean="0"/>
              <a:t> August 2005.   </a:t>
            </a:r>
            <a:endParaRPr lang="en-US" dirty="0"/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Kristen </a:t>
            </a:r>
            <a:r>
              <a:rPr lang="en-US" sz="1400" dirty="0" err="1" smtClean="0">
                <a:solidFill>
                  <a:srgbClr val="000000"/>
                </a:solidFill>
              </a:rPr>
              <a:t>Grauman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56" y="69804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165194"/>
            <a:ext cx="8229600" cy="4525963"/>
          </a:xfrm>
        </p:spPr>
        <p:txBody>
          <a:bodyPr/>
          <a:lstStyle/>
          <a:p>
            <a:r>
              <a:rPr lang="en-US" sz="2800" dirty="0" smtClean="0"/>
              <a:t>Segmentation to find object boundaries or mid-level regions, tokens.</a:t>
            </a:r>
          </a:p>
          <a:p>
            <a:r>
              <a:rPr lang="en-US" sz="2800" dirty="0" smtClean="0"/>
              <a:t> Bottom-up segmentation via clustering</a:t>
            </a:r>
          </a:p>
          <a:p>
            <a:pPr lvl="1"/>
            <a:r>
              <a:rPr lang="en-US" sz="2400" dirty="0" smtClean="0"/>
              <a:t>General choices -- features, affinity functions, and clustering algorithms</a:t>
            </a:r>
          </a:p>
          <a:p>
            <a:r>
              <a:rPr lang="en-US" sz="2800" dirty="0" smtClean="0"/>
              <a:t>Grouping also useful for quantization, can create new feature summaries</a:t>
            </a:r>
          </a:p>
          <a:p>
            <a:pPr lvl="1"/>
            <a:r>
              <a:rPr lang="en-US" sz="2400" dirty="0" err="1" smtClean="0"/>
              <a:t>Texton</a:t>
            </a:r>
            <a:r>
              <a:rPr lang="en-US" sz="2400" dirty="0" smtClean="0"/>
              <a:t> histograms for texture within local region</a:t>
            </a:r>
          </a:p>
          <a:p>
            <a:r>
              <a:rPr lang="en-US" sz="2800" dirty="0" smtClean="0"/>
              <a:t>Example clustering methods</a:t>
            </a:r>
          </a:p>
          <a:p>
            <a:pPr lvl="1"/>
            <a:r>
              <a:rPr lang="en-US" sz="2400" dirty="0" smtClean="0"/>
              <a:t>K-means</a:t>
            </a:r>
          </a:p>
          <a:p>
            <a:pPr lvl="1"/>
            <a:r>
              <a:rPr lang="en-US" sz="2400" dirty="0" smtClean="0"/>
              <a:t>Mean shift</a:t>
            </a:r>
          </a:p>
          <a:p>
            <a:pPr lvl="1"/>
            <a:r>
              <a:rPr lang="en-US" sz="2400" dirty="0" smtClean="0"/>
              <a:t>Graph cut, normalized cuts</a:t>
            </a:r>
          </a:p>
          <a:p>
            <a:pPr lvl="1">
              <a:buNone/>
            </a:pP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Muller-</a:t>
            </a:r>
            <a:r>
              <a:rPr lang="en-US" dirty="0" err="1" smtClean="0"/>
              <a:t>Lyer</a:t>
            </a:r>
            <a:r>
              <a:rPr lang="en-US" dirty="0" smtClean="0"/>
              <a:t> illusion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 l="13467" t="39804" r="59001" b="34314"/>
          <a:stretch>
            <a:fillRect/>
          </a:stretch>
        </p:blipFill>
        <p:spPr bwMode="auto">
          <a:xfrm>
            <a:off x="2454275" y="2528900"/>
            <a:ext cx="396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See you </a:t>
            </a:r>
            <a:r>
              <a:rPr lang="en-US" dirty="0" smtClean="0"/>
              <a:t>Tuesday</a:t>
            </a:r>
            <a:r>
              <a:rPr lang="en-US" dirty="0" smtClean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AEC7633-C477-4D48-B7AC-FCF37822B39A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8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cut(A,B) = \frac{cut(A,B)}{volume(A)} + \frac{cut(A,B)}{volume(B)}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424.7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6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8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0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3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2796</Words>
  <Application>Microsoft Office PowerPoint</Application>
  <PresentationFormat>On-screen Show (4:3)</PresentationFormat>
  <Paragraphs>775</Paragraphs>
  <Slides>90</Slides>
  <Notes>84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18" baseType="lpstr">
      <vt:lpstr>ＭＳ Ｐゴシック</vt:lpstr>
      <vt:lpstr>Arial</vt:lpstr>
      <vt:lpstr>Arial Narrow</vt:lpstr>
      <vt:lpstr>Calibri</vt:lpstr>
      <vt:lpstr>Comic Sans MS</vt:lpstr>
      <vt:lpstr>Times New Roman</vt:lpstr>
      <vt:lpstr>Wingdings</vt:lpstr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6_Default Design</vt:lpstr>
      <vt:lpstr>2_Blank Presentation</vt:lpstr>
      <vt:lpstr>1_Blank Presentation</vt:lpstr>
      <vt:lpstr>Blank Presentation</vt:lpstr>
      <vt:lpstr>3_Blank Presentation</vt:lpstr>
      <vt:lpstr>4_Blank Presentation</vt:lpstr>
      <vt:lpstr>7_Default Design</vt:lpstr>
      <vt:lpstr>6_Blank Presentation</vt:lpstr>
      <vt:lpstr>8_Blank Presentation</vt:lpstr>
      <vt:lpstr>9_Default Design</vt:lpstr>
      <vt:lpstr>10_Default Design</vt:lpstr>
      <vt:lpstr>11_Default Design</vt:lpstr>
      <vt:lpstr>12_Default Design</vt:lpstr>
      <vt:lpstr>13_Default Design</vt:lpstr>
      <vt:lpstr>Equation</vt:lpstr>
      <vt:lpstr>Segmentation and Grouping April 19th, 2018</vt:lpstr>
      <vt:lpstr>Features and filters</vt:lpstr>
      <vt:lpstr>Grouping and fitting</vt:lpstr>
      <vt:lpstr>Outline</vt:lpstr>
      <vt:lpstr>Grouping in vision</vt:lpstr>
      <vt:lpstr>Examples of grouping in vision</vt:lpstr>
      <vt:lpstr>Grouping in vision</vt:lpstr>
      <vt:lpstr>PowerPoint Presentation</vt:lpstr>
      <vt:lpstr>Muller-Lyer illusion</vt:lpstr>
      <vt:lpstr>Muller-Lyer illusion</vt:lpstr>
      <vt:lpstr>Muller-Lyer illusion</vt:lpstr>
      <vt:lpstr>Muller-Lyer illusion</vt:lpstr>
      <vt:lpstr>What things should be grouped? What cues indicate groups?</vt:lpstr>
      <vt:lpstr>Gestalt</vt:lpstr>
      <vt:lpstr>PowerPoint Presentation</vt:lpstr>
      <vt:lpstr>PowerPoint Presentation</vt:lpstr>
      <vt:lpstr>Similarity</vt:lpstr>
      <vt:lpstr>Symmetry</vt:lpstr>
      <vt:lpstr>Common fate</vt:lpstr>
      <vt:lpstr>Proximity</vt:lpstr>
      <vt:lpstr>Illusory contours</vt:lpstr>
      <vt:lpstr>PowerPoint Presentation</vt:lpstr>
      <vt:lpstr>PowerPoint Presentation</vt:lpstr>
      <vt:lpstr>PowerPoint Presentation</vt:lpstr>
      <vt:lpstr>PowerPoint Presentation</vt:lpstr>
      <vt:lpstr>Figure-ground</vt:lpstr>
      <vt:lpstr>PowerPoint Presentation</vt:lpstr>
      <vt:lpstr>Grouping phenomena in real life</vt:lpstr>
      <vt:lpstr>Grouping phenomena in real life</vt:lpstr>
      <vt:lpstr>Gestalt</vt:lpstr>
      <vt:lpstr>Outline</vt:lpstr>
      <vt:lpstr>The goals of segmentation</vt:lpstr>
      <vt:lpstr>The goals of segmentation</vt:lpstr>
      <vt:lpstr>PowerPoint Presentation</vt:lpstr>
      <vt:lpstr>PowerPoint Presentation</vt:lpstr>
      <vt:lpstr>PowerPoint Presentation</vt:lpstr>
      <vt:lpstr>PowerPoint Presentation</vt:lpstr>
      <vt:lpstr>Clustering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K-means: pros and cons</vt:lpstr>
      <vt:lpstr>An aside: Smoothing out cluster assignments</vt:lpstr>
      <vt:lpstr>Segmentation as clustering</vt:lpstr>
      <vt:lpstr>PowerPoint Presentation</vt:lpstr>
      <vt:lpstr>Segmentation as clustering</vt:lpstr>
      <vt:lpstr>Segmentation as clustering</vt:lpstr>
      <vt:lpstr>Segmentation as clustering</vt:lpstr>
      <vt:lpstr>Segmentation as clustering</vt:lpstr>
      <vt:lpstr>Segmentation as clustering</vt:lpstr>
      <vt:lpstr>Recall: texture representation example</vt:lpstr>
      <vt:lpstr>Recall: texture representation example</vt:lpstr>
      <vt:lpstr>Segmentation with texture features</vt:lpstr>
      <vt:lpstr>Image segmentation example</vt:lpstr>
      <vt:lpstr>Color vs. texture</vt:lpstr>
      <vt:lpstr>Material classification example</vt:lpstr>
      <vt:lpstr>Material classification example</vt:lpstr>
      <vt:lpstr>Outline</vt:lpstr>
      <vt:lpstr>K-means: pros and cons</vt:lpstr>
      <vt:lpstr>Mean shift algorithm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Mean shift clustering/segmentation</vt:lpstr>
      <vt:lpstr>PowerPoint Presentation</vt:lpstr>
      <vt:lpstr>Mean shift</vt:lpstr>
      <vt:lpstr>Outline</vt:lpstr>
      <vt:lpstr>Images as graphs</vt:lpstr>
      <vt:lpstr>Measuring affinity</vt:lpstr>
      <vt:lpstr>Measuring affinity</vt:lpstr>
      <vt:lpstr>Segmentation by Graph Cuts</vt:lpstr>
      <vt:lpstr>Cuts in a graph: Min cut</vt:lpstr>
      <vt:lpstr>Minimum cut</vt:lpstr>
      <vt:lpstr>Cuts in a graph: Normalized cut</vt:lpstr>
      <vt:lpstr>Example results</vt:lpstr>
      <vt:lpstr>Normalized cuts: pros and cons</vt:lpstr>
      <vt:lpstr>Segmentation for efficiency: “superpixels”</vt:lpstr>
      <vt:lpstr>Segmentation for object proposals</vt:lpstr>
      <vt:lpstr>Motion segmentation</vt:lpstr>
      <vt:lpstr>Summary</vt:lpstr>
      <vt:lpstr>Questions?</vt:lpstr>
    </vt:vector>
  </TitlesOfParts>
  <Company>UTCS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Grouping and segmentation</dc:title>
  <dc:creator>Administrator</dc:creator>
  <cp:lastModifiedBy>Administrator</cp:lastModifiedBy>
  <cp:revision>189</cp:revision>
  <cp:lastPrinted>2011-02-09T19:25:59Z</cp:lastPrinted>
  <dcterms:created xsi:type="dcterms:W3CDTF">2013-10-08T22:01:03Z</dcterms:created>
  <dcterms:modified xsi:type="dcterms:W3CDTF">2018-04-19T18:13:38Z</dcterms:modified>
</cp:coreProperties>
</file>